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6" r:id="rId6"/>
    <p:sldId id="260" r:id="rId7"/>
    <p:sldId id="267" r:id="rId8"/>
    <p:sldId id="273" r:id="rId9"/>
    <p:sldId id="268" r:id="rId10"/>
    <p:sldId id="274" r:id="rId11"/>
    <p:sldId id="275" r:id="rId12"/>
    <p:sldId id="276" r:id="rId13"/>
    <p:sldId id="264" r:id="rId14"/>
    <p:sldId id="277" r:id="rId15"/>
  </p:sldIdLst>
  <p:sldSz cx="18288000" cy="10287000"/>
  <p:notesSz cx="6858000" cy="9144000"/>
  <p:embeddedFontLst>
    <p:embeddedFont>
      <p:font typeface="Arial Black" panose="020B0A04020102020204" pitchFamily="34" charset="0"/>
      <p:bold r:id="rId16"/>
    </p:embeddedFont>
    <p:embeddedFont>
      <p:font typeface="Arial Rounded MT Bold" panose="020F0704030504030204" pitchFamily="34" charset="0"/>
      <p:regular r:id="rId17"/>
    </p:embeddedFont>
    <p:embeddedFont>
      <p:font typeface="DM Sans" pitchFamily="2" charset="0"/>
      <p:regular r:id="rId18"/>
      <p:bold r:id="rId19"/>
      <p:italic r:id="rId20"/>
      <p:boldItalic r:id="rId21"/>
    </p:embeddedFont>
    <p:embeddedFont>
      <p:font typeface="Heading Now 61-68" panose="020B0604020202020204" charset="0"/>
      <p:regular r:id="rId22"/>
    </p:embeddedFont>
    <p:embeddedFont>
      <p:font typeface="Heading Now 61-68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206" autoAdjust="0"/>
  </p:normalViewPr>
  <p:slideViewPr>
    <p:cSldViewPr>
      <p:cViewPr varScale="1">
        <p:scale>
          <a:sx n="45" d="100"/>
          <a:sy n="45" d="100"/>
        </p:scale>
        <p:origin x="81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jpeg>
</file>

<file path=ppt/media/image10.jpe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p:cNvGrpSpPr/>
        <p:nvPr/>
      </p:nvGrpSpPr>
      <p:grpSpPr>
        <a:xfrm>
          <a:off x="0" y="0"/>
          <a:ext cx="0" cy="0"/>
          <a:chOff x="0" y="0"/>
          <a:chExt cx="0" cy="0"/>
        </a:xfrm>
      </p:grpSpPr>
      <p:sp>
        <p:nvSpPr>
          <p:cNvPr id="4" name="TextBox 4"/>
          <p:cNvSpPr txBox="1"/>
          <p:nvPr/>
        </p:nvSpPr>
        <p:spPr>
          <a:xfrm>
            <a:off x="369003" y="342900"/>
            <a:ext cx="10112995" cy="2215991"/>
          </a:xfrm>
          <a:prstGeom prst="rect">
            <a:avLst/>
          </a:prstGeom>
        </p:spPr>
        <p:txBody>
          <a:bodyPr wrap="square" lIns="0" tIns="0" rIns="0" bIns="0" rtlCol="0" anchor="t">
            <a:spAutoFit/>
          </a:bodyPr>
          <a:lstStyle/>
          <a:p>
            <a:r>
              <a:rPr lang="en-IN" sz="7200" dirty="0">
                <a:solidFill>
                  <a:srgbClr val="72422A"/>
                </a:solidFill>
                <a:latin typeface="Heading Now 61-68"/>
              </a:rPr>
              <a:t>Bike Sales &amp; Profit Overview Analysis</a:t>
            </a:r>
            <a:endParaRPr lang="en-US" sz="7200" dirty="0">
              <a:solidFill>
                <a:srgbClr val="72422A"/>
              </a:solidFill>
              <a:latin typeface="Heading Now 61-68"/>
              <a:sym typeface="Heading Now 61-68"/>
            </a:endParaRPr>
          </a:p>
        </p:txBody>
      </p:sp>
      <p:grpSp>
        <p:nvGrpSpPr>
          <p:cNvPr id="11" name="Group 8">
            <a:extLst>
              <a:ext uri="{FF2B5EF4-FFF2-40B4-BE49-F238E27FC236}">
                <a16:creationId xmlns:a16="http://schemas.microsoft.com/office/drawing/2014/main" id="{D564D907-81FD-7B69-B9B5-0F28D9C79C96}"/>
              </a:ext>
            </a:extLst>
          </p:cNvPr>
          <p:cNvGrpSpPr/>
          <p:nvPr/>
        </p:nvGrpSpPr>
        <p:grpSpPr>
          <a:xfrm>
            <a:off x="10668000" y="800100"/>
            <a:ext cx="6577669" cy="8229600"/>
            <a:chOff x="-300375" y="103543"/>
            <a:chExt cx="871827" cy="1274980"/>
          </a:xfrm>
        </p:grpSpPr>
        <p:sp>
          <p:nvSpPr>
            <p:cNvPr id="12" name="Freeform 9">
              <a:extLst>
                <a:ext uri="{FF2B5EF4-FFF2-40B4-BE49-F238E27FC236}">
                  <a16:creationId xmlns:a16="http://schemas.microsoft.com/office/drawing/2014/main" id="{05C974FA-D92B-1BE7-2769-07DF4DC4C8E0}"/>
                </a:ext>
              </a:extLst>
            </p:cNvPr>
            <p:cNvSpPr/>
            <p:nvPr/>
          </p:nvSpPr>
          <p:spPr>
            <a:xfrm>
              <a:off x="-300375" y="103543"/>
              <a:ext cx="871827" cy="1274980"/>
            </a:xfrm>
            <a:custGeom>
              <a:avLst/>
              <a:gdLst/>
              <a:ahLst/>
              <a:cxnLst/>
              <a:rect l="l" t="t" r="r" b="b"/>
              <a:pathLst>
                <a:path w="871827" h="1274980">
                  <a:moveTo>
                    <a:pt x="0" y="0"/>
                  </a:moveTo>
                  <a:lnTo>
                    <a:pt x="871827" y="0"/>
                  </a:lnTo>
                  <a:lnTo>
                    <a:pt x="871827" y="1274980"/>
                  </a:lnTo>
                  <a:lnTo>
                    <a:pt x="0" y="1274980"/>
                  </a:lnTo>
                  <a:close/>
                </a:path>
              </a:pathLst>
            </a:custGeom>
            <a:blipFill>
              <a:blip r:embed="rId2"/>
              <a:stretch>
                <a:fillRect l="-59582" r="-59582"/>
              </a:stretch>
            </a:blipFill>
          </p:spPr>
        </p:sp>
      </p:grpSp>
      <p:sp>
        <p:nvSpPr>
          <p:cNvPr id="14" name="TextBox 13">
            <a:extLst>
              <a:ext uri="{FF2B5EF4-FFF2-40B4-BE49-F238E27FC236}">
                <a16:creationId xmlns:a16="http://schemas.microsoft.com/office/drawing/2014/main" id="{A1320CFB-C61A-3121-0EF0-B4018F590610}"/>
              </a:ext>
            </a:extLst>
          </p:cNvPr>
          <p:cNvSpPr txBox="1"/>
          <p:nvPr/>
        </p:nvSpPr>
        <p:spPr>
          <a:xfrm>
            <a:off x="356598" y="3009900"/>
            <a:ext cx="9409814" cy="6340197"/>
          </a:xfrm>
          <a:prstGeom prst="rect">
            <a:avLst/>
          </a:prstGeom>
          <a:noFill/>
        </p:spPr>
        <p:txBody>
          <a:bodyPr wrap="square">
            <a:spAutoFit/>
          </a:bodyPr>
          <a:lstStyle/>
          <a:p>
            <a:r>
              <a:rPr lang="en-US" sz="3200" dirty="0"/>
              <a:t>This dataset provides a comprehensive view of sales performance, combining customer segmentation, product profitability, pricing strategy, and geographic distribution.</a:t>
            </a:r>
          </a:p>
          <a:p>
            <a:endParaRPr lang="en-IN" sz="3200" b="1" dirty="0"/>
          </a:p>
          <a:p>
            <a:r>
              <a:rPr lang="en-IN" sz="3200" b="1" dirty="0"/>
              <a:t>Presented By:</a:t>
            </a:r>
          </a:p>
          <a:p>
            <a:endParaRPr lang="en-IN" sz="1100" dirty="0"/>
          </a:p>
          <a:p>
            <a:endParaRPr lang="en-IN" sz="1100" dirty="0"/>
          </a:p>
          <a:p>
            <a:r>
              <a:rPr lang="en-IN" sz="3200" dirty="0"/>
              <a:t>Aishwarya Mahesh </a:t>
            </a:r>
            <a:r>
              <a:rPr lang="en-IN" sz="3200" dirty="0" err="1"/>
              <a:t>Daswant</a:t>
            </a:r>
            <a:endParaRPr lang="en-IN" sz="3200" dirty="0"/>
          </a:p>
          <a:p>
            <a:endParaRPr lang="en-IN" sz="3200" dirty="0"/>
          </a:p>
          <a:p>
            <a:endParaRPr lang="en-IN" sz="3200" dirty="0"/>
          </a:p>
          <a:p>
            <a:r>
              <a:rPr lang="en-IN" sz="3200" dirty="0"/>
              <a:t>Date:</a:t>
            </a:r>
          </a:p>
          <a:p>
            <a:r>
              <a:rPr lang="en-IN" sz="3200" dirty="0"/>
              <a:t>12/13/2025</a:t>
            </a:r>
          </a:p>
          <a:p>
            <a:endParaRPr lang="en-IN"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a:extLst>
            <a:ext uri="{FF2B5EF4-FFF2-40B4-BE49-F238E27FC236}">
              <a16:creationId xmlns:a16="http://schemas.microsoft.com/office/drawing/2014/main" id="{77F8AD7F-A834-48FE-A1E4-5FDAD160535C}"/>
            </a:ext>
          </a:extLst>
        </p:cNvPr>
        <p:cNvGrpSpPr/>
        <p:nvPr/>
      </p:nvGrpSpPr>
      <p:grpSpPr>
        <a:xfrm>
          <a:off x="0" y="0"/>
          <a:ext cx="0" cy="0"/>
          <a:chOff x="0" y="0"/>
          <a:chExt cx="0" cy="0"/>
        </a:xfrm>
      </p:grpSpPr>
      <p:pic>
        <p:nvPicPr>
          <p:cNvPr id="3" name="Picture 2" descr="A graph of different colored bars&#10;&#10;AI-generated content may be incorrect.">
            <a:extLst>
              <a:ext uri="{FF2B5EF4-FFF2-40B4-BE49-F238E27FC236}">
                <a16:creationId xmlns:a16="http://schemas.microsoft.com/office/drawing/2014/main" id="{FC267C52-F86A-E249-A7AF-6FE1A801B18B}"/>
              </a:ext>
            </a:extLst>
          </p:cNvPr>
          <p:cNvPicPr>
            <a:picLocks noChangeAspect="1"/>
          </p:cNvPicPr>
          <p:nvPr/>
        </p:nvPicPr>
        <p:blipFill>
          <a:blip r:embed="rId2"/>
          <a:stretch>
            <a:fillRect/>
          </a:stretch>
        </p:blipFill>
        <p:spPr>
          <a:xfrm>
            <a:off x="8283649" y="2364512"/>
            <a:ext cx="9699551" cy="5557975"/>
          </a:xfrm>
          <a:prstGeom prst="rect">
            <a:avLst/>
          </a:prstGeom>
        </p:spPr>
      </p:pic>
      <p:sp>
        <p:nvSpPr>
          <p:cNvPr id="2" name="Rectangle 1">
            <a:extLst>
              <a:ext uri="{FF2B5EF4-FFF2-40B4-BE49-F238E27FC236}">
                <a16:creationId xmlns:a16="http://schemas.microsoft.com/office/drawing/2014/main" id="{12FB5692-5E22-B86E-7759-64475FD2644B}"/>
              </a:ext>
            </a:extLst>
          </p:cNvPr>
          <p:cNvSpPr>
            <a:spLocks noChangeArrowheads="1"/>
          </p:cNvSpPr>
          <p:nvPr/>
        </p:nvSpPr>
        <p:spPr bwMode="auto">
          <a:xfrm>
            <a:off x="685800" y="2628900"/>
            <a:ext cx="7597849" cy="4308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3200" b="1" dirty="0"/>
              <a:t>Analysis</a:t>
            </a:r>
            <a:r>
              <a:rPr lang="en-US" altLang="en-US" sz="2800" dirty="0"/>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800" dirty="0"/>
              <a:t>USA, Canada, and France are top revenue generators with strong margins.</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800" dirty="0"/>
              <a:t>Germany is stable but shows moderate growth.</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800" dirty="0"/>
              <a:t>Mexico underperforms due to smaller size, low penetration, and weak sales strategy.</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800" dirty="0"/>
              <a:t>Targeted strategies are needed to boost revenue in low-performing regions while sustaining high-performing markets.</a:t>
            </a:r>
          </a:p>
        </p:txBody>
      </p:sp>
    </p:spTree>
    <p:extLst>
      <p:ext uri="{BB962C8B-B14F-4D97-AF65-F5344CB8AC3E}">
        <p14:creationId xmlns:p14="http://schemas.microsoft.com/office/powerpoint/2010/main" val="524617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a:extLst>
            <a:ext uri="{FF2B5EF4-FFF2-40B4-BE49-F238E27FC236}">
              <a16:creationId xmlns:a16="http://schemas.microsoft.com/office/drawing/2014/main" id="{AC2BC2A1-D28F-7CA0-5F44-15D85AE3636E}"/>
            </a:ext>
          </a:extLst>
        </p:cNvPr>
        <p:cNvGrpSpPr/>
        <p:nvPr/>
      </p:nvGrpSpPr>
      <p:grpSpPr>
        <a:xfrm>
          <a:off x="0" y="0"/>
          <a:ext cx="0" cy="0"/>
          <a:chOff x="0" y="0"/>
          <a:chExt cx="0" cy="0"/>
        </a:xfrm>
      </p:grpSpPr>
      <p:sp>
        <p:nvSpPr>
          <p:cNvPr id="12" name="TextBox 12">
            <a:extLst>
              <a:ext uri="{FF2B5EF4-FFF2-40B4-BE49-F238E27FC236}">
                <a16:creationId xmlns:a16="http://schemas.microsoft.com/office/drawing/2014/main" id="{7D8ABDF1-C6BB-4EBA-F2FE-EEF58A8F6090}"/>
              </a:ext>
            </a:extLst>
          </p:cNvPr>
          <p:cNvSpPr txBox="1"/>
          <p:nvPr/>
        </p:nvSpPr>
        <p:spPr>
          <a:xfrm>
            <a:off x="726116" y="37587"/>
            <a:ext cx="10559901" cy="1138260"/>
          </a:xfrm>
          <a:prstGeom prst="rect">
            <a:avLst/>
          </a:prstGeom>
        </p:spPr>
        <p:txBody>
          <a:bodyPr wrap="square" lIns="0" tIns="0" rIns="0" bIns="0" rtlCol="0" anchor="t">
            <a:spAutoFit/>
          </a:bodyPr>
          <a:lstStyle/>
          <a:p>
            <a:pPr algn="l">
              <a:lnSpc>
                <a:spcPts val="9924"/>
              </a:lnSpc>
            </a:pPr>
            <a:r>
              <a:rPr lang="en-US" sz="6000" b="1" dirty="0">
                <a:solidFill>
                  <a:srgbClr val="72422A"/>
                </a:solidFill>
                <a:latin typeface="Heading Now 61-68"/>
                <a:ea typeface="Heading Now 61-68"/>
                <a:cs typeface="Heading Now 61-68"/>
                <a:sym typeface="Heading Now 61-68"/>
              </a:rPr>
              <a:t>Dax Measures Used</a:t>
            </a:r>
          </a:p>
        </p:txBody>
      </p:sp>
      <p:sp>
        <p:nvSpPr>
          <p:cNvPr id="20" name="TextBox 20">
            <a:extLst>
              <a:ext uri="{FF2B5EF4-FFF2-40B4-BE49-F238E27FC236}">
                <a16:creationId xmlns:a16="http://schemas.microsoft.com/office/drawing/2014/main" id="{C1AF3483-D9C3-1297-06F6-932E22F3F36A}"/>
              </a:ext>
            </a:extLst>
          </p:cNvPr>
          <p:cNvSpPr txBox="1"/>
          <p:nvPr/>
        </p:nvSpPr>
        <p:spPr>
          <a:xfrm>
            <a:off x="13779008" y="6747396"/>
            <a:ext cx="3480292" cy="1019175"/>
          </a:xfrm>
          <a:prstGeom prst="rect">
            <a:avLst/>
          </a:prstGeom>
        </p:spPr>
        <p:txBody>
          <a:bodyPr lIns="0" tIns="0" rIns="0" bIns="0" rtlCol="0" anchor="t">
            <a:spAutoFit/>
          </a:bodyPr>
          <a:lstStyle/>
          <a:p>
            <a:pPr algn="ctr">
              <a:lnSpc>
                <a:spcPts val="6299"/>
              </a:lnSpc>
            </a:pPr>
            <a:r>
              <a:rPr lang="en-US" sz="6999" b="1">
                <a:solidFill>
                  <a:srgbClr val="FFFFFF"/>
                </a:solidFill>
                <a:latin typeface="Heading Now 61-68 Bold"/>
                <a:ea typeface="Heading Now 61-68 Bold"/>
                <a:cs typeface="Heading Now 61-68 Bold"/>
                <a:sym typeface="Heading Now 61-68 Bold"/>
              </a:rPr>
              <a:t>21%</a:t>
            </a:r>
          </a:p>
        </p:txBody>
      </p:sp>
      <p:sp>
        <p:nvSpPr>
          <p:cNvPr id="37" name="Freeform 6">
            <a:extLst>
              <a:ext uri="{FF2B5EF4-FFF2-40B4-BE49-F238E27FC236}">
                <a16:creationId xmlns:a16="http://schemas.microsoft.com/office/drawing/2014/main" id="{B69F8034-46FA-14AD-78FE-80FC97413612}"/>
              </a:ext>
            </a:extLst>
          </p:cNvPr>
          <p:cNvSpPr/>
          <p:nvPr/>
        </p:nvSpPr>
        <p:spPr>
          <a:xfrm>
            <a:off x="14224591" y="6515100"/>
            <a:ext cx="3048000" cy="2195674"/>
          </a:xfrm>
          <a:custGeom>
            <a:avLst/>
            <a:gdLst/>
            <a:ahLst/>
            <a:cxnLst/>
            <a:rect l="l" t="t" r="r" b="b"/>
            <a:pathLst>
              <a:path w="916620" h="783219">
                <a:moveTo>
                  <a:pt x="91205" y="0"/>
                </a:moveTo>
                <a:lnTo>
                  <a:pt x="825416" y="0"/>
                </a:lnTo>
                <a:cubicBezTo>
                  <a:pt x="849605" y="0"/>
                  <a:pt x="872803" y="9609"/>
                  <a:pt x="889907" y="26713"/>
                </a:cubicBezTo>
                <a:cubicBezTo>
                  <a:pt x="907011" y="43817"/>
                  <a:pt x="916620" y="67016"/>
                  <a:pt x="916620" y="91205"/>
                </a:cubicBezTo>
                <a:lnTo>
                  <a:pt x="916620" y="692014"/>
                </a:lnTo>
                <a:cubicBezTo>
                  <a:pt x="916620" y="716203"/>
                  <a:pt x="907011" y="739402"/>
                  <a:pt x="889907" y="756506"/>
                </a:cubicBezTo>
                <a:cubicBezTo>
                  <a:pt x="872803" y="773610"/>
                  <a:pt x="849605" y="783219"/>
                  <a:pt x="825416" y="783219"/>
                </a:cubicBezTo>
                <a:lnTo>
                  <a:pt x="91205" y="783219"/>
                </a:lnTo>
                <a:cubicBezTo>
                  <a:pt x="67016" y="783219"/>
                  <a:pt x="43817" y="773610"/>
                  <a:pt x="26713" y="756506"/>
                </a:cubicBezTo>
                <a:cubicBezTo>
                  <a:pt x="9609" y="739402"/>
                  <a:pt x="0" y="716203"/>
                  <a:pt x="0" y="692014"/>
                </a:cubicBezTo>
                <a:lnTo>
                  <a:pt x="0" y="91205"/>
                </a:lnTo>
                <a:cubicBezTo>
                  <a:pt x="0" y="67016"/>
                  <a:pt x="9609" y="43817"/>
                  <a:pt x="26713" y="26713"/>
                </a:cubicBezTo>
                <a:cubicBezTo>
                  <a:pt x="43817" y="9609"/>
                  <a:pt x="67016" y="0"/>
                  <a:pt x="91205" y="0"/>
                </a:cubicBezTo>
                <a:close/>
              </a:path>
            </a:pathLst>
          </a:custGeom>
          <a:solidFill>
            <a:srgbClr val="72422A"/>
          </a:solidFill>
          <a:ln cap="rnd">
            <a:noFill/>
            <a:prstDash val="solid"/>
            <a:round/>
          </a:ln>
        </p:spPr>
        <p:txBody>
          <a:bodyPr/>
          <a:lstStyle/>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Average Sale      	Price</a:t>
            </a:r>
          </a:p>
          <a:p>
            <a:endParaRPr lang="en-IN" sz="2800" b="1" spc="50" dirty="0">
              <a:ln w="0"/>
              <a:solidFill>
                <a:schemeClr val="bg2"/>
              </a:solidFill>
              <a:effectLst>
                <a:innerShdw blurRad="63500" dist="50800" dir="13500000">
                  <a:srgbClr val="000000">
                    <a:alpha val="50000"/>
                  </a:srgbClr>
                </a:innerShdw>
              </a:effectLst>
            </a:endParaRPr>
          </a:p>
          <a:p>
            <a:r>
              <a:rPr lang="en-IN" sz="4000" b="1" spc="50" dirty="0">
                <a:ln w="0"/>
                <a:solidFill>
                  <a:schemeClr val="bg2"/>
                </a:solidFill>
                <a:effectLst>
                  <a:innerShdw blurRad="63500" dist="50800" dir="13500000">
                    <a:srgbClr val="000000">
                      <a:alpha val="50000"/>
                    </a:srgbClr>
                  </a:innerShdw>
                </a:effectLst>
                <a:latin typeface="Arial Black" panose="020B0A04020102020204" pitchFamily="34" charset="0"/>
              </a:rPr>
              <a:t> 169.61K</a:t>
            </a:r>
            <a:endParaRPr lang="en-IN" sz="4000" dirty="0">
              <a:ln w="0"/>
              <a:effectLst>
                <a:outerShdw blurRad="38100" dist="19050" dir="2700000" algn="tl" rotWithShape="0">
                  <a:schemeClr val="dk1">
                    <a:alpha val="40000"/>
                  </a:schemeClr>
                </a:outerShdw>
              </a:effectLst>
              <a:latin typeface="Arial Black" panose="020B0A04020102020204" pitchFamily="34" charset="0"/>
            </a:endParaRPr>
          </a:p>
          <a:p>
            <a:endParaRPr lang="en-IN" sz="4800" dirty="0">
              <a:ln w="0"/>
              <a:effectLst>
                <a:outerShdw blurRad="38100" dist="19050" dir="2700000" algn="tl" rotWithShape="0">
                  <a:schemeClr val="dk1">
                    <a:alpha val="40000"/>
                  </a:schemeClr>
                </a:outerShdw>
              </a:effectLst>
              <a:latin typeface="Arial Black" panose="020B0A04020102020204" pitchFamily="34" charset="0"/>
            </a:endParaRPr>
          </a:p>
        </p:txBody>
      </p:sp>
      <p:sp>
        <p:nvSpPr>
          <p:cNvPr id="38" name="Freeform 6">
            <a:extLst>
              <a:ext uri="{FF2B5EF4-FFF2-40B4-BE49-F238E27FC236}">
                <a16:creationId xmlns:a16="http://schemas.microsoft.com/office/drawing/2014/main" id="{DEDF86ED-014A-665D-5D1A-3BB01F8F33BD}"/>
              </a:ext>
            </a:extLst>
          </p:cNvPr>
          <p:cNvSpPr/>
          <p:nvPr/>
        </p:nvSpPr>
        <p:spPr>
          <a:xfrm>
            <a:off x="14224591" y="3845473"/>
            <a:ext cx="3048000" cy="2195674"/>
          </a:xfrm>
          <a:custGeom>
            <a:avLst/>
            <a:gdLst/>
            <a:ahLst/>
            <a:cxnLst/>
            <a:rect l="l" t="t" r="r" b="b"/>
            <a:pathLst>
              <a:path w="916620" h="783219">
                <a:moveTo>
                  <a:pt x="91205" y="0"/>
                </a:moveTo>
                <a:lnTo>
                  <a:pt x="825416" y="0"/>
                </a:lnTo>
                <a:cubicBezTo>
                  <a:pt x="849605" y="0"/>
                  <a:pt x="872803" y="9609"/>
                  <a:pt x="889907" y="26713"/>
                </a:cubicBezTo>
                <a:cubicBezTo>
                  <a:pt x="907011" y="43817"/>
                  <a:pt x="916620" y="67016"/>
                  <a:pt x="916620" y="91205"/>
                </a:cubicBezTo>
                <a:lnTo>
                  <a:pt x="916620" y="692014"/>
                </a:lnTo>
                <a:cubicBezTo>
                  <a:pt x="916620" y="716203"/>
                  <a:pt x="907011" y="739402"/>
                  <a:pt x="889907" y="756506"/>
                </a:cubicBezTo>
                <a:cubicBezTo>
                  <a:pt x="872803" y="773610"/>
                  <a:pt x="849605" y="783219"/>
                  <a:pt x="825416" y="783219"/>
                </a:cubicBezTo>
                <a:lnTo>
                  <a:pt x="91205" y="783219"/>
                </a:lnTo>
                <a:cubicBezTo>
                  <a:pt x="67016" y="783219"/>
                  <a:pt x="43817" y="773610"/>
                  <a:pt x="26713" y="756506"/>
                </a:cubicBezTo>
                <a:cubicBezTo>
                  <a:pt x="9609" y="739402"/>
                  <a:pt x="0" y="716203"/>
                  <a:pt x="0" y="692014"/>
                </a:cubicBezTo>
                <a:lnTo>
                  <a:pt x="0" y="91205"/>
                </a:lnTo>
                <a:cubicBezTo>
                  <a:pt x="0" y="67016"/>
                  <a:pt x="9609" y="43817"/>
                  <a:pt x="26713" y="26713"/>
                </a:cubicBezTo>
                <a:cubicBezTo>
                  <a:pt x="43817" y="9609"/>
                  <a:pt x="67016" y="0"/>
                  <a:pt x="91205" y="0"/>
                </a:cubicBezTo>
                <a:close/>
              </a:path>
            </a:pathLst>
          </a:custGeom>
          <a:solidFill>
            <a:srgbClr val="72422A"/>
          </a:solidFill>
          <a:ln cap="rnd">
            <a:noFill/>
            <a:prstDash val="solid"/>
            <a:round/>
          </a:ln>
        </p:spPr>
        <p:txBody>
          <a:bodyPr/>
          <a:lstStyle/>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Total Units Sold</a:t>
            </a:r>
          </a:p>
          <a:p>
            <a:endPar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endParaRPr>
          </a:p>
          <a:p>
            <a:r>
              <a:rPr lang="en-IN" sz="4000" b="1" spc="50" dirty="0">
                <a:ln w="0"/>
                <a:solidFill>
                  <a:schemeClr val="bg2"/>
                </a:solidFill>
                <a:effectLst>
                  <a:innerShdw blurRad="63500" dist="50800" dir="13500000">
                    <a:srgbClr val="000000">
                      <a:alpha val="50000"/>
                    </a:srgbClr>
                  </a:innerShdw>
                </a:effectLst>
                <a:latin typeface="Arial Black" panose="020B0A04020102020204" pitchFamily="34" charset="0"/>
              </a:rPr>
              <a:t>  1.13M</a:t>
            </a:r>
            <a:endParaRPr lang="en-IN" sz="4000" dirty="0">
              <a:ln w="0"/>
              <a:effectLst>
                <a:outerShdw blurRad="38100" dist="19050" dir="2700000" algn="tl" rotWithShape="0">
                  <a:schemeClr val="dk1">
                    <a:alpha val="40000"/>
                  </a:schemeClr>
                </a:outerShdw>
              </a:effectLst>
              <a:latin typeface="Arial Black" panose="020B0A04020102020204" pitchFamily="34" charset="0"/>
            </a:endParaRPr>
          </a:p>
        </p:txBody>
      </p:sp>
      <p:graphicFrame>
        <p:nvGraphicFramePr>
          <p:cNvPr id="2" name="Table 1">
            <a:extLst>
              <a:ext uri="{FF2B5EF4-FFF2-40B4-BE49-F238E27FC236}">
                <a16:creationId xmlns:a16="http://schemas.microsoft.com/office/drawing/2014/main" id="{9DD6C73C-D3DE-5201-46D0-585AD5DA83AA}"/>
              </a:ext>
            </a:extLst>
          </p:cNvPr>
          <p:cNvGraphicFramePr>
            <a:graphicFrameLocks noGrp="1"/>
          </p:cNvGraphicFramePr>
          <p:nvPr>
            <p:extLst>
              <p:ext uri="{D42A27DB-BD31-4B8C-83A1-F6EECF244321}">
                <p14:modId xmlns:p14="http://schemas.microsoft.com/office/powerpoint/2010/main" val="823567277"/>
              </p:ext>
            </p:extLst>
          </p:nvPr>
        </p:nvGraphicFramePr>
        <p:xfrm>
          <a:off x="707066" y="1270192"/>
          <a:ext cx="12192000" cy="8097782"/>
        </p:xfrm>
        <a:graphic>
          <a:graphicData uri="http://schemas.openxmlformats.org/drawingml/2006/table">
            <a:tbl>
              <a:tblPr firstRow="1" bandRow="1">
                <a:tableStyleId>{21E4AEA4-8DFA-4A89-87EB-49C32662AFE0}</a:tableStyleId>
              </a:tblPr>
              <a:tblGrid>
                <a:gridCol w="4064000">
                  <a:extLst>
                    <a:ext uri="{9D8B030D-6E8A-4147-A177-3AD203B41FA5}">
                      <a16:colId xmlns:a16="http://schemas.microsoft.com/office/drawing/2014/main" val="566770777"/>
                    </a:ext>
                  </a:extLst>
                </a:gridCol>
                <a:gridCol w="4064000">
                  <a:extLst>
                    <a:ext uri="{9D8B030D-6E8A-4147-A177-3AD203B41FA5}">
                      <a16:colId xmlns:a16="http://schemas.microsoft.com/office/drawing/2014/main" val="524185127"/>
                    </a:ext>
                  </a:extLst>
                </a:gridCol>
                <a:gridCol w="4064000">
                  <a:extLst>
                    <a:ext uri="{9D8B030D-6E8A-4147-A177-3AD203B41FA5}">
                      <a16:colId xmlns:a16="http://schemas.microsoft.com/office/drawing/2014/main" val="305234168"/>
                    </a:ext>
                  </a:extLst>
                </a:gridCol>
              </a:tblGrid>
              <a:tr h="621226">
                <a:tc>
                  <a:txBody>
                    <a:bodyPr/>
                    <a:lstStyle/>
                    <a:p>
                      <a:pPr algn="ctr"/>
                      <a:r>
                        <a:rPr lang="en-IN" sz="2800" b="1" dirty="0"/>
                        <a:t>Name</a:t>
                      </a:r>
                      <a:endParaRPr lang="en-IN" b="1" dirty="0"/>
                    </a:p>
                  </a:txBody>
                  <a:tcPr/>
                </a:tc>
                <a:tc>
                  <a:txBody>
                    <a:bodyPr/>
                    <a:lstStyle/>
                    <a:p>
                      <a:pPr algn="ctr"/>
                      <a:r>
                        <a:rPr lang="en-IN" sz="2800" b="1" kern="1200" dirty="0">
                          <a:solidFill>
                            <a:schemeClr val="lt1"/>
                          </a:solidFill>
                          <a:latin typeface="+mn-lt"/>
                          <a:ea typeface="+mn-ea"/>
                          <a:cs typeface="+mn-cs"/>
                        </a:rPr>
                        <a:t>Formula</a:t>
                      </a:r>
                    </a:p>
                  </a:txBody>
                  <a:tcPr/>
                </a:tc>
                <a:tc>
                  <a:txBody>
                    <a:bodyPr/>
                    <a:lstStyle/>
                    <a:p>
                      <a:pPr algn="ctr"/>
                      <a:r>
                        <a:rPr lang="en-IN" sz="2800" b="1" kern="1200" dirty="0">
                          <a:solidFill>
                            <a:schemeClr val="lt1"/>
                          </a:solidFill>
                          <a:latin typeface="+mn-lt"/>
                          <a:ea typeface="+mn-ea"/>
                          <a:cs typeface="+mn-cs"/>
                        </a:rPr>
                        <a:t>Used</a:t>
                      </a:r>
                    </a:p>
                  </a:txBody>
                  <a:tcPr/>
                </a:tc>
                <a:extLst>
                  <a:ext uri="{0D108BD9-81ED-4DB2-BD59-A6C34878D82A}">
                    <a16:rowId xmlns:a16="http://schemas.microsoft.com/office/drawing/2014/main" val="3621234885"/>
                  </a:ext>
                </a:extLst>
              </a:tr>
              <a:tr h="1447800">
                <a:tc>
                  <a:txBody>
                    <a:bodyPr/>
                    <a:lstStyle/>
                    <a:p>
                      <a:r>
                        <a:rPr lang="en-IN" sz="2400" dirty="0"/>
                        <a:t>1. </a:t>
                      </a:r>
                      <a:r>
                        <a:rPr lang="en-IN" sz="2400" kern="1200" dirty="0">
                          <a:solidFill>
                            <a:schemeClr val="dk1"/>
                          </a:solidFill>
                          <a:latin typeface="+mn-lt"/>
                          <a:ea typeface="+mn-ea"/>
                          <a:cs typeface="+mn-cs"/>
                        </a:rPr>
                        <a:t>Average</a:t>
                      </a:r>
                      <a:r>
                        <a:rPr lang="en-IN" sz="2400" dirty="0"/>
                        <a:t> Manufacturing Price</a:t>
                      </a:r>
                    </a:p>
                  </a:txBody>
                  <a:tcPr/>
                </a:tc>
                <a:tc>
                  <a:txBody>
                    <a:bodyPr/>
                    <a:lstStyle/>
                    <a:p>
                      <a:r>
                        <a:rPr lang="en-US" sz="2000" dirty="0"/>
                        <a:t>Average Manufacturing Price = SUM('Sales Data 2013-2014'[Manufacturing Price])</a:t>
                      </a:r>
                      <a:endParaRPr lang="en-IN" sz="2000" dirty="0"/>
                    </a:p>
                  </a:txBody>
                  <a:tcPr/>
                </a:tc>
                <a:tc>
                  <a:txBody>
                    <a:bodyPr/>
                    <a:lstStyle/>
                    <a:p>
                      <a:r>
                        <a:rPr lang="en-US" sz="2000" kern="1200" dirty="0">
                          <a:solidFill>
                            <a:schemeClr val="dk1"/>
                          </a:solidFill>
                          <a:latin typeface="+mn-lt"/>
                          <a:ea typeface="+mn-ea"/>
                          <a:cs typeface="+mn-cs"/>
                        </a:rPr>
                        <a:t>Helps determine the average cost structure. Average up all manufacturing prices in the dataset.</a:t>
                      </a:r>
                      <a:endParaRPr lang="en-IN" sz="2000" kern="1200" dirty="0">
                        <a:solidFill>
                          <a:schemeClr val="dk1"/>
                        </a:solidFill>
                        <a:latin typeface="+mn-lt"/>
                        <a:ea typeface="+mn-ea"/>
                        <a:cs typeface="+mn-cs"/>
                      </a:endParaRPr>
                    </a:p>
                  </a:txBody>
                  <a:tcPr/>
                </a:tc>
                <a:extLst>
                  <a:ext uri="{0D108BD9-81ED-4DB2-BD59-A6C34878D82A}">
                    <a16:rowId xmlns:a16="http://schemas.microsoft.com/office/drawing/2014/main" val="4204322716"/>
                  </a:ext>
                </a:extLst>
              </a:tr>
              <a:tr h="1094138">
                <a:tc>
                  <a:txBody>
                    <a:bodyPr/>
                    <a:lstStyle/>
                    <a:p>
                      <a:pPr marL="0" algn="l" defTabSz="914400" rtl="0" eaLnBrk="1" latinLnBrk="0" hangingPunct="1"/>
                      <a:r>
                        <a:rPr lang="en-IN" sz="2400" kern="1200" dirty="0">
                          <a:solidFill>
                            <a:schemeClr val="dk1"/>
                          </a:solidFill>
                          <a:latin typeface="+mn-lt"/>
                          <a:ea typeface="+mn-ea"/>
                          <a:cs typeface="+mn-cs"/>
                        </a:rPr>
                        <a:t>2. Average Sale Price</a:t>
                      </a:r>
                    </a:p>
                  </a:txBody>
                  <a:tcPr/>
                </a:tc>
                <a:tc>
                  <a:txBody>
                    <a:bodyPr/>
                    <a:lstStyle/>
                    <a:p>
                      <a:r>
                        <a:rPr lang="en-US" sz="2000" dirty="0"/>
                        <a:t>Average Sale Price = AVERAGE('Sales Data 2013-2014'[ Sales])</a:t>
                      </a:r>
                      <a:endParaRPr lang="en-IN" sz="2000" dirty="0"/>
                    </a:p>
                  </a:txBody>
                  <a:tcPr/>
                </a:tc>
                <a:tc>
                  <a:txBody>
                    <a:bodyPr/>
                    <a:lstStyle/>
                    <a:p>
                      <a:r>
                        <a:rPr lang="en-US" sz="2000" kern="1200" dirty="0">
                          <a:solidFill>
                            <a:schemeClr val="dk1"/>
                          </a:solidFill>
                          <a:latin typeface="+mn-lt"/>
                          <a:ea typeface="+mn-ea"/>
                          <a:cs typeface="+mn-cs"/>
                        </a:rPr>
                        <a:t>Computes the average sale price per product transaction. </a:t>
                      </a:r>
                      <a:r>
                        <a:rPr lang="en-IN" sz="2000" kern="1200" dirty="0">
                          <a:solidFill>
                            <a:schemeClr val="dk1"/>
                          </a:solidFill>
                          <a:latin typeface="+mn-lt"/>
                          <a:ea typeface="+mn-ea"/>
                          <a:cs typeface="+mn-cs"/>
                        </a:rPr>
                        <a:t>Helps understand pricing strategy.</a:t>
                      </a:r>
                    </a:p>
                  </a:txBody>
                  <a:tcPr/>
                </a:tc>
                <a:extLst>
                  <a:ext uri="{0D108BD9-81ED-4DB2-BD59-A6C34878D82A}">
                    <a16:rowId xmlns:a16="http://schemas.microsoft.com/office/drawing/2014/main" val="4288567550"/>
                  </a:ext>
                </a:extLst>
              </a:tr>
              <a:tr h="1005840">
                <a:tc>
                  <a:txBody>
                    <a:bodyPr/>
                    <a:lstStyle/>
                    <a:p>
                      <a:pPr marL="0" algn="l" defTabSz="914400" rtl="0" eaLnBrk="1" latinLnBrk="0" hangingPunct="1"/>
                      <a:r>
                        <a:rPr lang="en-IN" sz="2400" kern="1200" dirty="0">
                          <a:solidFill>
                            <a:schemeClr val="dk1"/>
                          </a:solidFill>
                          <a:latin typeface="+mn-lt"/>
                          <a:ea typeface="+mn-ea"/>
                          <a:cs typeface="+mn-cs"/>
                        </a:rPr>
                        <a:t>3. Gross Sales</a:t>
                      </a:r>
                    </a:p>
                  </a:txBody>
                  <a:tcPr/>
                </a:tc>
                <a:tc>
                  <a:txBody>
                    <a:bodyPr/>
                    <a:lstStyle/>
                    <a:p>
                      <a:r>
                        <a:rPr lang="en-US" sz="2000" dirty="0"/>
                        <a:t>Gross Sales = </a:t>
                      </a:r>
                    </a:p>
                    <a:p>
                      <a:r>
                        <a:rPr lang="en-US" sz="2000" dirty="0"/>
                        <a:t>SUMX(</a:t>
                      </a:r>
                    </a:p>
                    <a:p>
                      <a:r>
                        <a:rPr lang="en-US" sz="2000" dirty="0"/>
                        <a:t>    'Sales Data 2013-2014',</a:t>
                      </a:r>
                    </a:p>
                    <a:p>
                      <a:r>
                        <a:rPr lang="en-US" sz="2000" dirty="0"/>
                        <a:t>    'Sales Data 2013-2014'[Units Sold] * 'Sales Data 2013-2014'[Sale Price]</a:t>
                      </a:r>
                    </a:p>
                    <a:p>
                      <a:r>
                        <a:rPr lang="en-US" sz="2000" dirty="0"/>
                        <a:t>)</a:t>
                      </a:r>
                      <a:endParaRPr lang="en-IN" sz="2000" dirty="0"/>
                    </a:p>
                  </a:txBody>
                  <a:tcPr/>
                </a:tc>
                <a:tc>
                  <a:txBody>
                    <a:bodyPr/>
                    <a:lstStyle/>
                    <a:p>
                      <a:r>
                        <a:rPr lang="en-US" sz="2000" kern="1200" dirty="0">
                          <a:solidFill>
                            <a:schemeClr val="dk1"/>
                          </a:solidFill>
                          <a:latin typeface="+mn-lt"/>
                          <a:ea typeface="+mn-ea"/>
                          <a:cs typeface="+mn-cs"/>
                        </a:rPr>
                        <a:t>Revenue before deducting discounts.</a:t>
                      </a:r>
                    </a:p>
                    <a:p>
                      <a:r>
                        <a:rPr lang="en-US" sz="2000" kern="1200" dirty="0">
                          <a:solidFill>
                            <a:schemeClr val="dk1"/>
                          </a:solidFill>
                          <a:latin typeface="+mn-lt"/>
                          <a:ea typeface="+mn-ea"/>
                          <a:cs typeface="+mn-cs"/>
                        </a:rPr>
                        <a:t>SUMX evaluates each row → Units Sold × Sale Price → sums all rows.</a:t>
                      </a:r>
                    </a:p>
                    <a:p>
                      <a:endParaRPr lang="en-IN" sz="2000" kern="1200" dirty="0">
                        <a:solidFill>
                          <a:schemeClr val="dk1"/>
                        </a:solidFill>
                        <a:latin typeface="+mn-lt"/>
                        <a:ea typeface="+mn-ea"/>
                        <a:cs typeface="+mn-cs"/>
                      </a:endParaRPr>
                    </a:p>
                  </a:txBody>
                  <a:tcPr/>
                </a:tc>
                <a:extLst>
                  <a:ext uri="{0D108BD9-81ED-4DB2-BD59-A6C34878D82A}">
                    <a16:rowId xmlns:a16="http://schemas.microsoft.com/office/drawing/2014/main" val="997955730"/>
                  </a:ext>
                </a:extLst>
              </a:tr>
              <a:tr h="1094138">
                <a:tc>
                  <a:txBody>
                    <a:bodyPr/>
                    <a:lstStyle/>
                    <a:p>
                      <a:pPr marL="0" algn="l" defTabSz="914400" rtl="0" eaLnBrk="1" latinLnBrk="0" hangingPunct="1"/>
                      <a:r>
                        <a:rPr lang="en-IN" sz="2400" kern="1200" dirty="0">
                          <a:solidFill>
                            <a:schemeClr val="dk1"/>
                          </a:solidFill>
                          <a:latin typeface="+mn-lt"/>
                          <a:ea typeface="+mn-ea"/>
                          <a:cs typeface="+mn-cs"/>
                        </a:rPr>
                        <a:t>4. </a:t>
                      </a:r>
                      <a:r>
                        <a:rPr lang="en-IN" sz="2400" dirty="0"/>
                        <a:t>Net Sales</a:t>
                      </a:r>
                      <a:endParaRPr lang="en-IN" sz="2400" kern="1200" dirty="0">
                        <a:solidFill>
                          <a:schemeClr val="dk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kern="1200" dirty="0">
                          <a:solidFill>
                            <a:schemeClr val="dk1"/>
                          </a:solidFill>
                          <a:effectLst/>
                          <a:latin typeface="+mn-lt"/>
                          <a:ea typeface="+mn-ea"/>
                          <a:cs typeface="+mn-cs"/>
                        </a:rPr>
                        <a:t>Net Sales = SUMX('Sales Data 2013-2014',('Sales Data 2013-2014'[Units Sold] * 'Sales Data 2013-2014'[Sale Price]) - COALESCE('Sales Data 2013-2014'[Discounts], 0))</a:t>
                      </a:r>
                    </a:p>
                    <a:p>
                      <a:endParaRPr lang="en-IN" sz="2000" dirty="0"/>
                    </a:p>
                  </a:txBody>
                  <a:tcPr/>
                </a:tc>
                <a:tc>
                  <a:txBody>
                    <a:bodyPr/>
                    <a:lstStyle/>
                    <a:p>
                      <a:r>
                        <a:rPr lang="en-US" sz="2000" kern="1200" dirty="0">
                          <a:solidFill>
                            <a:schemeClr val="dk1"/>
                          </a:solidFill>
                          <a:latin typeface="+mn-lt"/>
                          <a:ea typeface="+mn-ea"/>
                          <a:cs typeface="+mn-cs"/>
                        </a:rPr>
                        <a:t>Revenue after subtracting discounts.</a:t>
                      </a:r>
                    </a:p>
                    <a:p>
                      <a:r>
                        <a:rPr lang="en-US" sz="2000" kern="1200" dirty="0">
                          <a:solidFill>
                            <a:schemeClr val="dk1"/>
                          </a:solidFill>
                          <a:latin typeface="+mn-lt"/>
                          <a:ea typeface="+mn-ea"/>
                          <a:cs typeface="+mn-cs"/>
                        </a:rPr>
                        <a:t>COALESCE() treats blank discounts as 0.</a:t>
                      </a:r>
                    </a:p>
                    <a:p>
                      <a:endParaRPr lang="en-IN" sz="2000" kern="1200" dirty="0">
                        <a:solidFill>
                          <a:schemeClr val="dk1"/>
                        </a:solidFill>
                        <a:latin typeface="+mn-lt"/>
                        <a:ea typeface="+mn-ea"/>
                        <a:cs typeface="+mn-cs"/>
                      </a:endParaRPr>
                    </a:p>
                  </a:txBody>
                  <a:tcPr/>
                </a:tc>
                <a:extLst>
                  <a:ext uri="{0D108BD9-81ED-4DB2-BD59-A6C34878D82A}">
                    <a16:rowId xmlns:a16="http://schemas.microsoft.com/office/drawing/2014/main" val="2369509547"/>
                  </a:ext>
                </a:extLst>
              </a:tr>
              <a:tr h="1094138">
                <a:tc>
                  <a:txBody>
                    <a:bodyPr/>
                    <a:lstStyle/>
                    <a:p>
                      <a:pPr marL="0" algn="l" defTabSz="914400" rtl="0" eaLnBrk="1" latinLnBrk="0" hangingPunct="1"/>
                      <a:r>
                        <a:rPr lang="en-IN" sz="2400" kern="1200" dirty="0">
                          <a:solidFill>
                            <a:schemeClr val="dk1"/>
                          </a:solidFill>
                          <a:latin typeface="+mn-lt"/>
                          <a:ea typeface="+mn-ea"/>
                          <a:cs typeface="+mn-cs"/>
                        </a:rPr>
                        <a:t>5. </a:t>
                      </a:r>
                      <a:r>
                        <a:rPr lang="en-IN" sz="2400" dirty="0"/>
                        <a:t>Profit Margin %</a:t>
                      </a:r>
                      <a:endParaRPr lang="en-IN" sz="2400" kern="1200" dirty="0">
                        <a:solidFill>
                          <a:schemeClr val="dk1"/>
                        </a:solidFill>
                        <a:latin typeface="+mn-lt"/>
                        <a:ea typeface="+mn-ea"/>
                        <a:cs typeface="+mn-cs"/>
                      </a:endParaRPr>
                    </a:p>
                  </a:txBody>
                  <a:tcPr/>
                </a:tc>
                <a:tc>
                  <a:txBody>
                    <a:bodyPr/>
                    <a:lstStyle/>
                    <a:p>
                      <a:r>
                        <a:rPr lang="en-IN" sz="2000" dirty="0"/>
                        <a:t>Profit Margin % = DIVIDE([Total Profit], [Net Sales])</a:t>
                      </a:r>
                    </a:p>
                  </a:txBody>
                  <a:tcPr/>
                </a:tc>
                <a:tc>
                  <a:txBody>
                    <a:bodyPr/>
                    <a:lstStyle/>
                    <a:p>
                      <a:r>
                        <a:rPr lang="en-US" sz="2000" kern="1200" dirty="0">
                          <a:solidFill>
                            <a:schemeClr val="dk1"/>
                          </a:solidFill>
                          <a:latin typeface="+mn-lt"/>
                          <a:ea typeface="+mn-ea"/>
                          <a:cs typeface="+mn-cs"/>
                        </a:rPr>
                        <a:t>Percentage of profit from each currency unit of sales. </a:t>
                      </a:r>
                      <a:r>
                        <a:rPr lang="en-IN" sz="2000" kern="1200" dirty="0">
                          <a:solidFill>
                            <a:schemeClr val="dk1"/>
                          </a:solidFill>
                          <a:latin typeface="+mn-lt"/>
                          <a:ea typeface="+mn-ea"/>
                          <a:cs typeface="+mn-cs"/>
                        </a:rPr>
                        <a:t>Important for financial health.</a:t>
                      </a:r>
                    </a:p>
                  </a:txBody>
                  <a:tcPr/>
                </a:tc>
                <a:extLst>
                  <a:ext uri="{0D108BD9-81ED-4DB2-BD59-A6C34878D82A}">
                    <a16:rowId xmlns:a16="http://schemas.microsoft.com/office/drawing/2014/main" val="1074811790"/>
                  </a:ext>
                </a:extLst>
              </a:tr>
            </a:tbl>
          </a:graphicData>
        </a:graphic>
      </p:graphicFrame>
      <p:sp>
        <p:nvSpPr>
          <p:cNvPr id="3" name="Freeform 6">
            <a:extLst>
              <a:ext uri="{FF2B5EF4-FFF2-40B4-BE49-F238E27FC236}">
                <a16:creationId xmlns:a16="http://schemas.microsoft.com/office/drawing/2014/main" id="{DF5B63A7-6600-825F-35FC-A3E64E3323BE}"/>
              </a:ext>
            </a:extLst>
          </p:cNvPr>
          <p:cNvSpPr/>
          <p:nvPr/>
        </p:nvSpPr>
        <p:spPr>
          <a:xfrm>
            <a:off x="14224590" y="1175847"/>
            <a:ext cx="3048001" cy="2195674"/>
          </a:xfrm>
          <a:custGeom>
            <a:avLst/>
            <a:gdLst/>
            <a:ahLst/>
            <a:cxnLst/>
            <a:rect l="l" t="t" r="r" b="b"/>
            <a:pathLst>
              <a:path w="916620" h="783219">
                <a:moveTo>
                  <a:pt x="91205" y="0"/>
                </a:moveTo>
                <a:lnTo>
                  <a:pt x="825416" y="0"/>
                </a:lnTo>
                <a:cubicBezTo>
                  <a:pt x="849605" y="0"/>
                  <a:pt x="872803" y="9609"/>
                  <a:pt x="889907" y="26713"/>
                </a:cubicBezTo>
                <a:cubicBezTo>
                  <a:pt x="907011" y="43817"/>
                  <a:pt x="916620" y="67016"/>
                  <a:pt x="916620" y="91205"/>
                </a:cubicBezTo>
                <a:lnTo>
                  <a:pt x="916620" y="692014"/>
                </a:lnTo>
                <a:cubicBezTo>
                  <a:pt x="916620" y="716203"/>
                  <a:pt x="907011" y="739402"/>
                  <a:pt x="889907" y="756506"/>
                </a:cubicBezTo>
                <a:cubicBezTo>
                  <a:pt x="872803" y="773610"/>
                  <a:pt x="849605" y="783219"/>
                  <a:pt x="825416" y="783219"/>
                </a:cubicBezTo>
                <a:lnTo>
                  <a:pt x="91205" y="783219"/>
                </a:lnTo>
                <a:cubicBezTo>
                  <a:pt x="67016" y="783219"/>
                  <a:pt x="43817" y="773610"/>
                  <a:pt x="26713" y="756506"/>
                </a:cubicBezTo>
                <a:cubicBezTo>
                  <a:pt x="9609" y="739402"/>
                  <a:pt x="0" y="716203"/>
                  <a:pt x="0" y="692014"/>
                </a:cubicBezTo>
                <a:lnTo>
                  <a:pt x="0" y="91205"/>
                </a:lnTo>
                <a:cubicBezTo>
                  <a:pt x="0" y="67016"/>
                  <a:pt x="9609" y="43817"/>
                  <a:pt x="26713" y="26713"/>
                </a:cubicBezTo>
                <a:cubicBezTo>
                  <a:pt x="43817" y="9609"/>
                  <a:pt x="67016" y="0"/>
                  <a:pt x="91205" y="0"/>
                </a:cubicBezTo>
                <a:close/>
              </a:path>
            </a:pathLst>
          </a:custGeom>
          <a:solidFill>
            <a:srgbClr val="72422A"/>
          </a:solidFill>
          <a:ln cap="rnd">
            <a:noFill/>
            <a:prstDash val="solid"/>
            <a:round/>
          </a:ln>
        </p:spPr>
        <p:txBody>
          <a:bodyPr/>
          <a:lstStyle/>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Average</a:t>
            </a:r>
          </a:p>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Manufacturing      	Price</a:t>
            </a:r>
          </a:p>
          <a:p>
            <a:endParaRPr lang="en-IN" sz="2800" b="1" spc="50" dirty="0">
              <a:ln w="0"/>
              <a:solidFill>
                <a:schemeClr val="bg2"/>
              </a:solidFill>
              <a:effectLst>
                <a:innerShdw blurRad="63500" dist="50800" dir="13500000">
                  <a:srgbClr val="000000">
                    <a:alpha val="50000"/>
                  </a:srgbClr>
                </a:innerShdw>
              </a:effectLst>
            </a:endParaRPr>
          </a:p>
          <a:p>
            <a:r>
              <a:rPr lang="en-IN" sz="4000" b="1" spc="50" dirty="0">
                <a:ln w="0"/>
                <a:solidFill>
                  <a:schemeClr val="bg2"/>
                </a:solidFill>
                <a:effectLst>
                  <a:innerShdw blurRad="63500" dist="50800" dir="13500000">
                    <a:srgbClr val="000000">
                      <a:alpha val="50000"/>
                    </a:srgbClr>
                  </a:innerShdw>
                </a:effectLst>
                <a:latin typeface="Arial Black" panose="020B0A04020102020204" pitchFamily="34" charset="0"/>
              </a:rPr>
              <a:t> 169.61K</a:t>
            </a:r>
            <a:endParaRPr lang="en-IN" sz="4000" dirty="0">
              <a:ln w="0"/>
              <a:effectLst>
                <a:outerShdw blurRad="38100" dist="19050" dir="2700000" algn="tl" rotWithShape="0">
                  <a:schemeClr val="dk1">
                    <a:alpha val="40000"/>
                  </a:schemeClr>
                </a:outerShdw>
              </a:effectLst>
              <a:latin typeface="Arial Black" panose="020B0A04020102020204" pitchFamily="34" charset="0"/>
            </a:endParaRPr>
          </a:p>
          <a:p>
            <a:endParaRPr lang="en-IN" sz="4800" dirty="0">
              <a:ln w="0"/>
              <a:effectLst>
                <a:outerShdw blurRad="38100" dist="19050" dir="2700000" algn="tl" rotWithShape="0">
                  <a:schemeClr val="dk1">
                    <a:alpha val="40000"/>
                  </a:schemeClr>
                </a:outerShdw>
              </a:effectLst>
              <a:latin typeface="Arial Black" panose="020B0A04020102020204" pitchFamily="34" charset="0"/>
            </a:endParaRPr>
          </a:p>
        </p:txBody>
      </p:sp>
    </p:spTree>
    <p:extLst>
      <p:ext uri="{BB962C8B-B14F-4D97-AF65-F5344CB8AC3E}">
        <p14:creationId xmlns:p14="http://schemas.microsoft.com/office/powerpoint/2010/main" val="2757333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a:extLst>
            <a:ext uri="{FF2B5EF4-FFF2-40B4-BE49-F238E27FC236}">
              <a16:creationId xmlns:a16="http://schemas.microsoft.com/office/drawing/2014/main" id="{AC180EFD-6B94-9B30-E61B-633DE43AB72F}"/>
            </a:ext>
          </a:extLst>
        </p:cNvPr>
        <p:cNvGrpSpPr/>
        <p:nvPr/>
      </p:nvGrpSpPr>
      <p:grpSpPr>
        <a:xfrm>
          <a:off x="0" y="0"/>
          <a:ext cx="0" cy="0"/>
          <a:chOff x="0" y="0"/>
          <a:chExt cx="0" cy="0"/>
        </a:xfrm>
      </p:grpSpPr>
      <p:sp>
        <p:nvSpPr>
          <p:cNvPr id="12" name="TextBox 12">
            <a:extLst>
              <a:ext uri="{FF2B5EF4-FFF2-40B4-BE49-F238E27FC236}">
                <a16:creationId xmlns:a16="http://schemas.microsoft.com/office/drawing/2014/main" id="{9E042017-EB88-1903-B301-3F09CCE487A9}"/>
              </a:ext>
            </a:extLst>
          </p:cNvPr>
          <p:cNvSpPr txBox="1"/>
          <p:nvPr/>
        </p:nvSpPr>
        <p:spPr>
          <a:xfrm>
            <a:off x="685799" y="-80433"/>
            <a:ext cx="10559901" cy="1138260"/>
          </a:xfrm>
          <a:prstGeom prst="rect">
            <a:avLst/>
          </a:prstGeom>
        </p:spPr>
        <p:txBody>
          <a:bodyPr wrap="square" lIns="0" tIns="0" rIns="0" bIns="0" rtlCol="0" anchor="t">
            <a:spAutoFit/>
          </a:bodyPr>
          <a:lstStyle/>
          <a:p>
            <a:pPr algn="l">
              <a:lnSpc>
                <a:spcPts val="9924"/>
              </a:lnSpc>
            </a:pPr>
            <a:r>
              <a:rPr lang="en-US" sz="6000" b="1" dirty="0">
                <a:solidFill>
                  <a:srgbClr val="72422A"/>
                </a:solidFill>
                <a:latin typeface="Heading Now 61-68"/>
                <a:ea typeface="Heading Now 61-68"/>
                <a:cs typeface="Heading Now 61-68"/>
                <a:sym typeface="Heading Now 61-68"/>
              </a:rPr>
              <a:t>Dax Measures Used</a:t>
            </a:r>
          </a:p>
        </p:txBody>
      </p:sp>
      <p:sp>
        <p:nvSpPr>
          <p:cNvPr id="20" name="TextBox 20">
            <a:extLst>
              <a:ext uri="{FF2B5EF4-FFF2-40B4-BE49-F238E27FC236}">
                <a16:creationId xmlns:a16="http://schemas.microsoft.com/office/drawing/2014/main" id="{86D5D8A1-86B1-131E-F5F8-A51C975E34A6}"/>
              </a:ext>
            </a:extLst>
          </p:cNvPr>
          <p:cNvSpPr txBox="1"/>
          <p:nvPr/>
        </p:nvSpPr>
        <p:spPr>
          <a:xfrm>
            <a:off x="13779008" y="6747396"/>
            <a:ext cx="3480292" cy="1019175"/>
          </a:xfrm>
          <a:prstGeom prst="rect">
            <a:avLst/>
          </a:prstGeom>
        </p:spPr>
        <p:txBody>
          <a:bodyPr lIns="0" tIns="0" rIns="0" bIns="0" rtlCol="0" anchor="t">
            <a:spAutoFit/>
          </a:bodyPr>
          <a:lstStyle/>
          <a:p>
            <a:pPr algn="ctr">
              <a:lnSpc>
                <a:spcPts val="6299"/>
              </a:lnSpc>
            </a:pPr>
            <a:r>
              <a:rPr lang="en-US" sz="6999" b="1">
                <a:solidFill>
                  <a:srgbClr val="FFFFFF"/>
                </a:solidFill>
                <a:latin typeface="Heading Now 61-68 Bold"/>
                <a:ea typeface="Heading Now 61-68 Bold"/>
                <a:cs typeface="Heading Now 61-68 Bold"/>
                <a:sym typeface="Heading Now 61-68 Bold"/>
              </a:rPr>
              <a:t>21%</a:t>
            </a:r>
          </a:p>
        </p:txBody>
      </p:sp>
      <p:sp>
        <p:nvSpPr>
          <p:cNvPr id="31" name="Freeform 6">
            <a:extLst>
              <a:ext uri="{FF2B5EF4-FFF2-40B4-BE49-F238E27FC236}">
                <a16:creationId xmlns:a16="http://schemas.microsoft.com/office/drawing/2014/main" id="{62820A5B-5FEB-36A1-6FA1-23688D5F08E3}"/>
              </a:ext>
            </a:extLst>
          </p:cNvPr>
          <p:cNvSpPr/>
          <p:nvPr/>
        </p:nvSpPr>
        <p:spPr>
          <a:xfrm>
            <a:off x="14592301" y="5189873"/>
            <a:ext cx="3048000" cy="2195674"/>
          </a:xfrm>
          <a:custGeom>
            <a:avLst/>
            <a:gdLst/>
            <a:ahLst/>
            <a:cxnLst/>
            <a:rect l="l" t="t" r="r" b="b"/>
            <a:pathLst>
              <a:path w="916620" h="783219">
                <a:moveTo>
                  <a:pt x="91205" y="0"/>
                </a:moveTo>
                <a:lnTo>
                  <a:pt x="825416" y="0"/>
                </a:lnTo>
                <a:cubicBezTo>
                  <a:pt x="849605" y="0"/>
                  <a:pt x="872803" y="9609"/>
                  <a:pt x="889907" y="26713"/>
                </a:cubicBezTo>
                <a:cubicBezTo>
                  <a:pt x="907011" y="43817"/>
                  <a:pt x="916620" y="67016"/>
                  <a:pt x="916620" y="91205"/>
                </a:cubicBezTo>
                <a:lnTo>
                  <a:pt x="916620" y="692014"/>
                </a:lnTo>
                <a:cubicBezTo>
                  <a:pt x="916620" y="716203"/>
                  <a:pt x="907011" y="739402"/>
                  <a:pt x="889907" y="756506"/>
                </a:cubicBezTo>
                <a:cubicBezTo>
                  <a:pt x="872803" y="773610"/>
                  <a:pt x="849605" y="783219"/>
                  <a:pt x="825416" y="783219"/>
                </a:cubicBezTo>
                <a:lnTo>
                  <a:pt x="91205" y="783219"/>
                </a:lnTo>
                <a:cubicBezTo>
                  <a:pt x="67016" y="783219"/>
                  <a:pt x="43817" y="773610"/>
                  <a:pt x="26713" y="756506"/>
                </a:cubicBezTo>
                <a:cubicBezTo>
                  <a:pt x="9609" y="739402"/>
                  <a:pt x="0" y="716203"/>
                  <a:pt x="0" y="692014"/>
                </a:cubicBezTo>
                <a:lnTo>
                  <a:pt x="0" y="91205"/>
                </a:lnTo>
                <a:cubicBezTo>
                  <a:pt x="0" y="67016"/>
                  <a:pt x="9609" y="43817"/>
                  <a:pt x="26713" y="26713"/>
                </a:cubicBezTo>
                <a:cubicBezTo>
                  <a:pt x="43817" y="9609"/>
                  <a:pt x="67016" y="0"/>
                  <a:pt x="91205" y="0"/>
                </a:cubicBezTo>
                <a:close/>
              </a:path>
            </a:pathLst>
          </a:custGeom>
          <a:solidFill>
            <a:srgbClr val="72422A"/>
          </a:solidFill>
          <a:ln cap="rnd">
            <a:noFill/>
            <a:prstDash val="solid"/>
            <a:round/>
          </a:ln>
        </p:spPr>
        <p:txBody>
          <a:bodyPr/>
          <a:lstStyle/>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a:t>
            </a:r>
            <a:r>
              <a:rPr lang="en-IN" sz="2400" b="1" spc="50" dirty="0">
                <a:ln w="0"/>
                <a:solidFill>
                  <a:schemeClr val="bg1"/>
                </a:solidFill>
                <a:effectLst>
                  <a:innerShdw blurRad="63500" dist="50800" dir="13500000">
                    <a:srgbClr val="000000">
                      <a:alpha val="50000"/>
                    </a:srgbClr>
                  </a:innerShdw>
                </a:effectLst>
                <a:latin typeface="Arial Rounded MT Bold" panose="020F0704030504030204" pitchFamily="34" charset="0"/>
              </a:rPr>
              <a:t>Total COGS</a:t>
            </a:r>
          </a:p>
          <a:p>
            <a:endParaRPr lang="en-IN" sz="2800" b="1" spc="50" dirty="0">
              <a:ln w="0"/>
              <a:solidFill>
                <a:schemeClr val="bg2"/>
              </a:solidFill>
              <a:effectLst>
                <a:innerShdw blurRad="63500" dist="50800" dir="13500000">
                  <a:srgbClr val="000000">
                    <a:alpha val="50000"/>
                  </a:srgbClr>
                </a:innerShdw>
              </a:effectLst>
            </a:endParaRPr>
          </a:p>
          <a:p>
            <a:r>
              <a:rPr lang="en-IN" sz="4800" b="1" spc="50" dirty="0">
                <a:ln w="0"/>
                <a:solidFill>
                  <a:schemeClr val="bg2"/>
                </a:solidFill>
                <a:effectLst>
                  <a:innerShdw blurRad="63500" dist="50800" dir="13500000">
                    <a:srgbClr val="000000">
                      <a:alpha val="50000"/>
                    </a:srgbClr>
                  </a:innerShdw>
                </a:effectLst>
                <a:latin typeface="Arial Black" panose="020B0A04020102020204" pitchFamily="34" charset="0"/>
              </a:rPr>
              <a:t>106.66M</a:t>
            </a:r>
            <a:endParaRPr lang="en-IN" sz="4800" dirty="0">
              <a:ln w="0"/>
              <a:effectLst>
                <a:outerShdw blurRad="38100" dist="19050" dir="2700000" algn="tl" rotWithShape="0">
                  <a:schemeClr val="dk1">
                    <a:alpha val="40000"/>
                  </a:schemeClr>
                </a:outerShdw>
              </a:effectLst>
              <a:latin typeface="Arial Black" panose="020B0A04020102020204" pitchFamily="34" charset="0"/>
            </a:endParaRPr>
          </a:p>
        </p:txBody>
      </p:sp>
      <p:sp>
        <p:nvSpPr>
          <p:cNvPr id="36" name="Freeform 6">
            <a:extLst>
              <a:ext uri="{FF2B5EF4-FFF2-40B4-BE49-F238E27FC236}">
                <a16:creationId xmlns:a16="http://schemas.microsoft.com/office/drawing/2014/main" id="{2A9D992A-3B53-5388-E89A-B85826F2C1CC}"/>
              </a:ext>
            </a:extLst>
          </p:cNvPr>
          <p:cNvSpPr/>
          <p:nvPr/>
        </p:nvSpPr>
        <p:spPr>
          <a:xfrm>
            <a:off x="14592301" y="2520429"/>
            <a:ext cx="3048000" cy="2195674"/>
          </a:xfrm>
          <a:custGeom>
            <a:avLst/>
            <a:gdLst/>
            <a:ahLst/>
            <a:cxnLst/>
            <a:rect l="l" t="t" r="r" b="b"/>
            <a:pathLst>
              <a:path w="916620" h="783219">
                <a:moveTo>
                  <a:pt x="91205" y="0"/>
                </a:moveTo>
                <a:lnTo>
                  <a:pt x="825416" y="0"/>
                </a:lnTo>
                <a:cubicBezTo>
                  <a:pt x="849605" y="0"/>
                  <a:pt x="872803" y="9609"/>
                  <a:pt x="889907" y="26713"/>
                </a:cubicBezTo>
                <a:cubicBezTo>
                  <a:pt x="907011" y="43817"/>
                  <a:pt x="916620" y="67016"/>
                  <a:pt x="916620" y="91205"/>
                </a:cubicBezTo>
                <a:lnTo>
                  <a:pt x="916620" y="692014"/>
                </a:lnTo>
                <a:cubicBezTo>
                  <a:pt x="916620" y="716203"/>
                  <a:pt x="907011" y="739402"/>
                  <a:pt x="889907" y="756506"/>
                </a:cubicBezTo>
                <a:cubicBezTo>
                  <a:pt x="872803" y="773610"/>
                  <a:pt x="849605" y="783219"/>
                  <a:pt x="825416" y="783219"/>
                </a:cubicBezTo>
                <a:lnTo>
                  <a:pt x="91205" y="783219"/>
                </a:lnTo>
                <a:cubicBezTo>
                  <a:pt x="67016" y="783219"/>
                  <a:pt x="43817" y="773610"/>
                  <a:pt x="26713" y="756506"/>
                </a:cubicBezTo>
                <a:cubicBezTo>
                  <a:pt x="9609" y="739402"/>
                  <a:pt x="0" y="716203"/>
                  <a:pt x="0" y="692014"/>
                </a:cubicBezTo>
                <a:lnTo>
                  <a:pt x="0" y="91205"/>
                </a:lnTo>
                <a:cubicBezTo>
                  <a:pt x="0" y="67016"/>
                  <a:pt x="9609" y="43817"/>
                  <a:pt x="26713" y="26713"/>
                </a:cubicBezTo>
                <a:cubicBezTo>
                  <a:pt x="43817" y="9609"/>
                  <a:pt x="67016" y="0"/>
                  <a:pt x="91205" y="0"/>
                </a:cubicBezTo>
                <a:close/>
              </a:path>
            </a:pathLst>
          </a:custGeom>
          <a:solidFill>
            <a:srgbClr val="72422A"/>
          </a:solidFill>
          <a:ln cap="rnd">
            <a:noFill/>
            <a:prstDash val="solid"/>
            <a:round/>
          </a:ln>
        </p:spPr>
        <p:txBody>
          <a:bodyPr/>
          <a:lstStyle/>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a:t>
            </a:r>
            <a:r>
              <a:rPr lang="en-IN" sz="2400" b="1" spc="50" dirty="0">
                <a:ln w="0"/>
                <a:solidFill>
                  <a:schemeClr val="bg1"/>
                </a:solidFill>
                <a:effectLst>
                  <a:innerShdw blurRad="63500" dist="50800" dir="13500000">
                    <a:srgbClr val="000000">
                      <a:alpha val="50000"/>
                    </a:srgbClr>
                  </a:innerShdw>
                </a:effectLst>
                <a:latin typeface="Arial Rounded MT Bold" panose="020F0704030504030204" pitchFamily="34" charset="0"/>
              </a:rPr>
              <a:t>Top  Selling    	Product</a:t>
            </a:r>
          </a:p>
          <a:p>
            <a:endParaRPr lang="en-IN" sz="2800" b="1" spc="50" dirty="0">
              <a:ln w="0"/>
              <a:solidFill>
                <a:schemeClr val="bg2"/>
              </a:solidFill>
              <a:effectLst>
                <a:innerShdw blurRad="63500" dist="50800" dir="13500000">
                  <a:srgbClr val="000000">
                    <a:alpha val="50000"/>
                  </a:srgbClr>
                </a:innerShdw>
              </a:effectLst>
            </a:endParaRPr>
          </a:p>
          <a:p>
            <a:r>
              <a:rPr lang="en-IN" sz="4800" b="1" spc="50" dirty="0">
                <a:ln w="0"/>
                <a:solidFill>
                  <a:schemeClr val="bg2"/>
                </a:solidFill>
                <a:effectLst>
                  <a:innerShdw blurRad="63500" dist="50800" dir="13500000">
                    <a:srgbClr val="000000">
                      <a:alpha val="50000"/>
                    </a:srgbClr>
                  </a:innerShdw>
                </a:effectLst>
                <a:latin typeface="Arial Black" panose="020B0A04020102020204" pitchFamily="34" charset="0"/>
              </a:rPr>
              <a:t>  </a:t>
            </a:r>
            <a:r>
              <a:rPr lang="en-IN" sz="4800" b="1" spc="50" dirty="0" err="1">
                <a:ln w="0"/>
                <a:solidFill>
                  <a:schemeClr val="bg2"/>
                </a:solidFill>
                <a:effectLst>
                  <a:innerShdw blurRad="63500" dist="50800" dir="13500000">
                    <a:srgbClr val="000000">
                      <a:alpha val="50000"/>
                    </a:srgbClr>
                  </a:innerShdw>
                </a:effectLst>
                <a:latin typeface="Arial Black" panose="020B0A04020102020204" pitchFamily="34" charset="0"/>
              </a:rPr>
              <a:t>Paseo</a:t>
            </a:r>
            <a:endParaRPr lang="en-IN" sz="4800" dirty="0">
              <a:ln w="0"/>
              <a:effectLst>
                <a:outerShdw blurRad="38100" dist="19050" dir="2700000" algn="tl" rotWithShape="0">
                  <a:schemeClr val="dk1">
                    <a:alpha val="40000"/>
                  </a:schemeClr>
                </a:outerShdw>
              </a:effectLst>
              <a:latin typeface="Arial Black" panose="020B0A04020102020204" pitchFamily="34" charset="0"/>
            </a:endParaRPr>
          </a:p>
        </p:txBody>
      </p:sp>
      <p:graphicFrame>
        <p:nvGraphicFramePr>
          <p:cNvPr id="2" name="Table 1">
            <a:extLst>
              <a:ext uri="{FF2B5EF4-FFF2-40B4-BE49-F238E27FC236}">
                <a16:creationId xmlns:a16="http://schemas.microsoft.com/office/drawing/2014/main" id="{F9F5DF9D-A677-B819-FE97-086CCF14B72A}"/>
              </a:ext>
            </a:extLst>
          </p:cNvPr>
          <p:cNvGraphicFramePr>
            <a:graphicFrameLocks noGrp="1"/>
          </p:cNvGraphicFramePr>
          <p:nvPr>
            <p:extLst>
              <p:ext uri="{D42A27DB-BD31-4B8C-83A1-F6EECF244321}">
                <p14:modId xmlns:p14="http://schemas.microsoft.com/office/powerpoint/2010/main" val="3296659992"/>
              </p:ext>
            </p:extLst>
          </p:nvPr>
        </p:nvGraphicFramePr>
        <p:xfrm>
          <a:off x="520208" y="1009869"/>
          <a:ext cx="13691091" cy="8922760"/>
        </p:xfrm>
        <a:graphic>
          <a:graphicData uri="http://schemas.openxmlformats.org/drawingml/2006/table">
            <a:tbl>
              <a:tblPr firstRow="1" bandRow="1">
                <a:tableStyleId>{21E4AEA4-8DFA-4A89-87EB-49C32662AFE0}</a:tableStyleId>
              </a:tblPr>
              <a:tblGrid>
                <a:gridCol w="4563697">
                  <a:extLst>
                    <a:ext uri="{9D8B030D-6E8A-4147-A177-3AD203B41FA5}">
                      <a16:colId xmlns:a16="http://schemas.microsoft.com/office/drawing/2014/main" val="566770777"/>
                    </a:ext>
                  </a:extLst>
                </a:gridCol>
                <a:gridCol w="4563697">
                  <a:extLst>
                    <a:ext uri="{9D8B030D-6E8A-4147-A177-3AD203B41FA5}">
                      <a16:colId xmlns:a16="http://schemas.microsoft.com/office/drawing/2014/main" val="524185127"/>
                    </a:ext>
                  </a:extLst>
                </a:gridCol>
                <a:gridCol w="4563697">
                  <a:extLst>
                    <a:ext uri="{9D8B030D-6E8A-4147-A177-3AD203B41FA5}">
                      <a16:colId xmlns:a16="http://schemas.microsoft.com/office/drawing/2014/main" val="305234168"/>
                    </a:ext>
                  </a:extLst>
                </a:gridCol>
              </a:tblGrid>
              <a:tr h="511680">
                <a:tc>
                  <a:txBody>
                    <a:bodyPr/>
                    <a:lstStyle/>
                    <a:p>
                      <a:pPr algn="ctr"/>
                      <a:r>
                        <a:rPr lang="en-IN" sz="2800" b="1" dirty="0"/>
                        <a:t>Name</a:t>
                      </a:r>
                      <a:endParaRPr lang="en-IN" b="1" dirty="0"/>
                    </a:p>
                  </a:txBody>
                  <a:tcPr/>
                </a:tc>
                <a:tc>
                  <a:txBody>
                    <a:bodyPr/>
                    <a:lstStyle/>
                    <a:p>
                      <a:pPr algn="ctr"/>
                      <a:r>
                        <a:rPr lang="en-IN" sz="2800" b="1" kern="1200" dirty="0">
                          <a:solidFill>
                            <a:schemeClr val="lt1"/>
                          </a:solidFill>
                          <a:latin typeface="+mn-lt"/>
                          <a:ea typeface="+mn-ea"/>
                          <a:cs typeface="+mn-cs"/>
                        </a:rPr>
                        <a:t>Formula</a:t>
                      </a:r>
                    </a:p>
                  </a:txBody>
                  <a:tcPr/>
                </a:tc>
                <a:tc>
                  <a:txBody>
                    <a:bodyPr/>
                    <a:lstStyle/>
                    <a:p>
                      <a:pPr algn="ctr"/>
                      <a:r>
                        <a:rPr lang="en-IN" sz="2800" b="1" kern="1200" dirty="0">
                          <a:solidFill>
                            <a:schemeClr val="lt1"/>
                          </a:solidFill>
                          <a:latin typeface="+mn-lt"/>
                          <a:ea typeface="+mn-ea"/>
                          <a:cs typeface="+mn-cs"/>
                        </a:rPr>
                        <a:t>Used</a:t>
                      </a:r>
                    </a:p>
                  </a:txBody>
                  <a:tcPr/>
                </a:tc>
                <a:extLst>
                  <a:ext uri="{0D108BD9-81ED-4DB2-BD59-A6C34878D82A}">
                    <a16:rowId xmlns:a16="http://schemas.microsoft.com/office/drawing/2014/main" val="3621234885"/>
                  </a:ext>
                </a:extLst>
              </a:tr>
              <a:tr h="2108057">
                <a:tc>
                  <a:txBody>
                    <a:bodyPr/>
                    <a:lstStyle/>
                    <a:p>
                      <a:r>
                        <a:rPr lang="en-IN" sz="2400" dirty="0"/>
                        <a:t>6. </a:t>
                      </a:r>
                      <a:r>
                        <a:rPr lang="en-IN" sz="2400" kern="1200" dirty="0">
                          <a:solidFill>
                            <a:schemeClr val="dk1"/>
                          </a:solidFill>
                          <a:latin typeface="+mn-lt"/>
                          <a:ea typeface="+mn-ea"/>
                          <a:cs typeface="+mn-cs"/>
                        </a:rPr>
                        <a:t>Top Selling Product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kern="1200" dirty="0">
                          <a:solidFill>
                            <a:schemeClr val="dk1"/>
                          </a:solidFill>
                          <a:effectLst/>
                          <a:latin typeface="+mn-lt"/>
                          <a:ea typeface="+mn-ea"/>
                          <a:cs typeface="+mn-cs"/>
                        </a:rPr>
                        <a:t>Top Selling Product = CALCULATE(VALUES('Sales Data 2013-2014'[Product]),TOPN(1, SUMMARIZE('Sales Data 2013-2014', 'Sales Data 2013-2014'[Product], "</a:t>
                      </a:r>
                      <a:r>
                        <a:rPr lang="en-US" sz="2000" b="0" kern="1200" dirty="0" err="1">
                          <a:solidFill>
                            <a:schemeClr val="dk1"/>
                          </a:solidFill>
                          <a:effectLst/>
                          <a:latin typeface="+mn-lt"/>
                          <a:ea typeface="+mn-ea"/>
                          <a:cs typeface="+mn-cs"/>
                        </a:rPr>
                        <a:t>ProdSales</a:t>
                      </a:r>
                      <a:r>
                        <a:rPr lang="en-US" sz="2000" b="0" kern="1200" dirty="0">
                          <a:solidFill>
                            <a:schemeClr val="dk1"/>
                          </a:solidFill>
                          <a:effectLst/>
                          <a:latin typeface="+mn-lt"/>
                          <a:ea typeface="+mn-ea"/>
                          <a:cs typeface="+mn-cs"/>
                        </a:rPr>
                        <a:t>", [Net Sales]), [Net Sales], DESC))</a:t>
                      </a:r>
                    </a:p>
                  </a:txBody>
                  <a:tcPr/>
                </a:tc>
                <a:tc>
                  <a:txBody>
                    <a:bodyPr/>
                    <a:lstStyle/>
                    <a:p>
                      <a:r>
                        <a:rPr lang="en-US" sz="2000" kern="1200" dirty="0">
                          <a:solidFill>
                            <a:schemeClr val="dk1"/>
                          </a:solidFill>
                          <a:latin typeface="+mn-lt"/>
                          <a:ea typeface="+mn-ea"/>
                          <a:cs typeface="+mn-cs"/>
                        </a:rPr>
                        <a:t>Identifies the single product with highest Net Sales. </a:t>
                      </a:r>
                    </a:p>
                    <a:p>
                      <a:r>
                        <a:rPr lang="en-US" sz="2000" kern="1200" dirty="0">
                          <a:solidFill>
                            <a:schemeClr val="dk1"/>
                          </a:solidFill>
                          <a:latin typeface="+mn-lt"/>
                          <a:ea typeface="+mn-ea"/>
                          <a:cs typeface="+mn-cs"/>
                        </a:rPr>
                        <a:t>Critical for</a:t>
                      </a:r>
                    </a:p>
                    <a:p>
                      <a:r>
                        <a:rPr lang="en-US" sz="2000" kern="1200" dirty="0">
                          <a:solidFill>
                            <a:schemeClr val="dk1"/>
                          </a:solidFill>
                          <a:latin typeface="+mn-lt"/>
                          <a:ea typeface="+mn-ea"/>
                          <a:cs typeface="+mn-cs"/>
                        </a:rPr>
                        <a:t>Inventory planning</a:t>
                      </a:r>
                    </a:p>
                    <a:p>
                      <a:r>
                        <a:rPr lang="en-US" sz="2000" kern="1200" dirty="0">
                          <a:solidFill>
                            <a:schemeClr val="dk1"/>
                          </a:solidFill>
                          <a:latin typeface="+mn-lt"/>
                          <a:ea typeface="+mn-ea"/>
                          <a:cs typeface="+mn-cs"/>
                        </a:rPr>
                        <a:t>Marketing decisions</a:t>
                      </a:r>
                    </a:p>
                    <a:p>
                      <a:endParaRPr lang="en-IN" sz="2000" dirty="0"/>
                    </a:p>
                  </a:txBody>
                  <a:tcPr/>
                </a:tc>
                <a:extLst>
                  <a:ext uri="{0D108BD9-81ED-4DB2-BD59-A6C34878D82A}">
                    <a16:rowId xmlns:a16="http://schemas.microsoft.com/office/drawing/2014/main" val="4204322716"/>
                  </a:ext>
                </a:extLst>
              </a:tr>
              <a:tr h="1530507">
                <a:tc>
                  <a:txBody>
                    <a:bodyPr/>
                    <a:lstStyle/>
                    <a:p>
                      <a:pPr marL="0" algn="l" defTabSz="914400" rtl="0" eaLnBrk="1" latinLnBrk="0" hangingPunct="1"/>
                      <a:r>
                        <a:rPr lang="en-IN" sz="2400" kern="1200" dirty="0">
                          <a:solidFill>
                            <a:schemeClr val="dk1"/>
                          </a:solidFill>
                          <a:latin typeface="+mn-lt"/>
                          <a:ea typeface="+mn-ea"/>
                          <a:cs typeface="+mn-cs"/>
                        </a:rPr>
                        <a:t>7. </a:t>
                      </a:r>
                      <a:r>
                        <a:rPr lang="en-US" sz="2400" dirty="0"/>
                        <a:t>Total COGS (Cost of Goods Sold)</a:t>
                      </a:r>
                      <a:endParaRPr lang="en-IN" sz="2400" kern="1200" dirty="0">
                        <a:solidFill>
                          <a:schemeClr val="dk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kern="1200" dirty="0">
                          <a:solidFill>
                            <a:schemeClr val="dk1"/>
                          </a:solidFill>
                          <a:effectLst/>
                          <a:latin typeface="+mn-lt"/>
                          <a:ea typeface="+mn-ea"/>
                          <a:cs typeface="+mn-cs"/>
                        </a:rPr>
                        <a:t>Total COGS = SUMX('Sales Data 2013-2014','Sales Data 2013-2014'[Units Sold] * 'Sales Data 2013-2014'[Manufacturing Price])</a:t>
                      </a:r>
                    </a:p>
                    <a:p>
                      <a:endParaRPr lang="en-IN" sz="2000" dirty="0"/>
                    </a:p>
                  </a:txBody>
                  <a:tcPr/>
                </a:tc>
                <a:tc>
                  <a:txBody>
                    <a:bodyPr/>
                    <a:lstStyle/>
                    <a:p>
                      <a:r>
                        <a:rPr lang="en-US" sz="2000" dirty="0"/>
                        <a:t>Total cost of producing sold units.</a:t>
                      </a:r>
                      <a:r>
                        <a:rPr lang="en-IN" sz="2000" dirty="0"/>
                        <a:t>.</a:t>
                      </a:r>
                    </a:p>
                    <a:p>
                      <a:r>
                        <a:rPr lang="en-US" sz="2000" dirty="0"/>
                        <a:t>Essential for:</a:t>
                      </a:r>
                    </a:p>
                    <a:p>
                      <a:r>
                        <a:rPr lang="en-US" sz="2000" dirty="0"/>
                        <a:t>Profit calculation</a:t>
                      </a:r>
                    </a:p>
                    <a:p>
                      <a:r>
                        <a:rPr lang="en-US" sz="2000" dirty="0"/>
                        <a:t>Cost control analysis</a:t>
                      </a:r>
                    </a:p>
                    <a:p>
                      <a:endParaRPr lang="en-IN" sz="2000" dirty="0"/>
                    </a:p>
                  </a:txBody>
                  <a:tcPr/>
                </a:tc>
                <a:extLst>
                  <a:ext uri="{0D108BD9-81ED-4DB2-BD59-A6C34878D82A}">
                    <a16:rowId xmlns:a16="http://schemas.microsoft.com/office/drawing/2014/main" val="4288567550"/>
                  </a:ext>
                </a:extLst>
              </a:tr>
              <a:tr h="1474340">
                <a:tc>
                  <a:txBody>
                    <a:bodyPr/>
                    <a:lstStyle/>
                    <a:p>
                      <a:pPr marL="0" algn="l" defTabSz="914400" rtl="0" eaLnBrk="1" latinLnBrk="0" hangingPunct="1"/>
                      <a:r>
                        <a:rPr lang="en-IN" sz="2400" kern="1200" dirty="0">
                          <a:solidFill>
                            <a:schemeClr val="dk1"/>
                          </a:solidFill>
                          <a:latin typeface="+mn-lt"/>
                          <a:ea typeface="+mn-ea"/>
                          <a:cs typeface="+mn-cs"/>
                        </a:rPr>
                        <a:t>8. </a:t>
                      </a:r>
                      <a:r>
                        <a:rPr lang="en-IN" sz="2400" dirty="0"/>
                        <a:t>Total Discount</a:t>
                      </a:r>
                      <a:endParaRPr lang="en-IN" sz="2400" kern="1200" dirty="0">
                        <a:solidFill>
                          <a:schemeClr val="dk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kern="1200" dirty="0">
                          <a:solidFill>
                            <a:schemeClr val="dk1"/>
                          </a:solidFill>
                          <a:effectLst/>
                          <a:latin typeface="+mn-lt"/>
                          <a:ea typeface="+mn-ea"/>
                          <a:cs typeface="+mn-cs"/>
                        </a:rPr>
                        <a:t>Total Discount = SUM('Sales Data 2013-2014'[Discounts])</a:t>
                      </a:r>
                    </a:p>
                  </a:txBody>
                  <a:tcPr/>
                </a:tc>
                <a:tc>
                  <a:txBody>
                    <a:bodyPr/>
                    <a:lstStyle/>
                    <a:p>
                      <a:r>
                        <a:rPr lang="en-US" sz="2000" dirty="0"/>
                        <a:t>Total discounts given across all sales. </a:t>
                      </a:r>
                    </a:p>
                    <a:p>
                      <a:r>
                        <a:rPr lang="en-US" sz="2000" dirty="0"/>
                        <a:t>Helps analyze:</a:t>
                      </a:r>
                    </a:p>
                    <a:p>
                      <a:r>
                        <a:rPr lang="en-US" sz="2000" dirty="0"/>
                        <a:t>Impact of promotional strategies</a:t>
                      </a:r>
                    </a:p>
                    <a:p>
                      <a:r>
                        <a:rPr lang="en-US" sz="2000" dirty="0"/>
                        <a:t>Margin erosion due to discounts</a:t>
                      </a:r>
                    </a:p>
                  </a:txBody>
                  <a:tcPr/>
                </a:tc>
                <a:extLst>
                  <a:ext uri="{0D108BD9-81ED-4DB2-BD59-A6C34878D82A}">
                    <a16:rowId xmlns:a16="http://schemas.microsoft.com/office/drawing/2014/main" val="997955730"/>
                  </a:ext>
                </a:extLst>
              </a:tr>
              <a:tr h="1474340">
                <a:tc>
                  <a:txBody>
                    <a:bodyPr/>
                    <a:lstStyle/>
                    <a:p>
                      <a:pPr marL="0" algn="l" defTabSz="914400" rtl="0" eaLnBrk="1" latinLnBrk="0" hangingPunct="1"/>
                      <a:r>
                        <a:rPr lang="en-IN" sz="2400" kern="1200" dirty="0">
                          <a:solidFill>
                            <a:schemeClr val="dk1"/>
                          </a:solidFill>
                          <a:latin typeface="+mn-lt"/>
                          <a:ea typeface="+mn-ea"/>
                          <a:cs typeface="+mn-cs"/>
                        </a:rPr>
                        <a:t>9. </a:t>
                      </a:r>
                      <a:r>
                        <a:rPr lang="en-IN" sz="2400" dirty="0"/>
                        <a:t>Total Profit</a:t>
                      </a:r>
                      <a:endParaRPr lang="en-IN" sz="2400" kern="1200" dirty="0">
                        <a:solidFill>
                          <a:schemeClr val="dk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kern="1200" dirty="0">
                          <a:solidFill>
                            <a:schemeClr val="dk1"/>
                          </a:solidFill>
                          <a:effectLst/>
                          <a:latin typeface="+mn-lt"/>
                          <a:ea typeface="+mn-ea"/>
                          <a:cs typeface="+mn-cs"/>
                        </a:rPr>
                        <a:t>Total Profit = [Net Sales]-[Total COGS]</a:t>
                      </a:r>
                    </a:p>
                    <a:p>
                      <a:endParaRPr lang="en-IN" sz="2000" dirty="0"/>
                    </a:p>
                  </a:txBody>
                  <a:tcPr/>
                </a:tc>
                <a:tc>
                  <a:txBody>
                    <a:bodyPr/>
                    <a:lstStyle/>
                    <a:p>
                      <a:pPr marL="0" algn="l" defTabSz="914400" rtl="0" eaLnBrk="1" latinLnBrk="0" hangingPunct="1"/>
                      <a:r>
                        <a:rPr lang="en-US" sz="2000" kern="1200" dirty="0">
                          <a:solidFill>
                            <a:schemeClr val="dk1"/>
                          </a:solidFill>
                          <a:latin typeface="+mn-lt"/>
                          <a:ea typeface="+mn-ea"/>
                          <a:cs typeface="+mn-cs"/>
                        </a:rPr>
                        <a:t>Profit after deducting manufacturing cost.</a:t>
                      </a:r>
                      <a:endParaRPr lang="en-IN" sz="2000" kern="1200" dirty="0">
                        <a:solidFill>
                          <a:schemeClr val="dk1"/>
                        </a:solidFill>
                        <a:latin typeface="+mn-lt"/>
                        <a:ea typeface="+mn-ea"/>
                        <a:cs typeface="+mn-cs"/>
                      </a:endParaRPr>
                    </a:p>
                    <a:p>
                      <a:pPr marL="0" algn="l" defTabSz="914400" rtl="0" eaLnBrk="1" latinLnBrk="0" hangingPunct="1"/>
                      <a:r>
                        <a:rPr lang="en-US" sz="2000" kern="1200" dirty="0">
                          <a:solidFill>
                            <a:schemeClr val="dk1"/>
                          </a:solidFill>
                          <a:latin typeface="+mn-lt"/>
                          <a:ea typeface="+mn-ea"/>
                          <a:cs typeface="+mn-cs"/>
                        </a:rPr>
                        <a:t>Used for:</a:t>
                      </a:r>
                    </a:p>
                    <a:p>
                      <a:pPr marL="0" algn="l" defTabSz="914400" rtl="0" eaLnBrk="1" latinLnBrk="0" hangingPunct="1"/>
                      <a:r>
                        <a:rPr lang="en-US" sz="2000" kern="1200" dirty="0">
                          <a:solidFill>
                            <a:schemeClr val="dk1"/>
                          </a:solidFill>
                          <a:latin typeface="+mn-lt"/>
                          <a:ea typeface="+mn-ea"/>
                          <a:cs typeface="+mn-cs"/>
                        </a:rPr>
                        <a:t>Country performance</a:t>
                      </a:r>
                    </a:p>
                    <a:p>
                      <a:pPr marL="0" algn="l" defTabSz="914400" rtl="0" eaLnBrk="1" latinLnBrk="0" hangingPunct="1"/>
                      <a:r>
                        <a:rPr lang="en-US" sz="2000" kern="1200" dirty="0">
                          <a:solidFill>
                            <a:schemeClr val="dk1"/>
                          </a:solidFill>
                          <a:latin typeface="+mn-lt"/>
                          <a:ea typeface="+mn-ea"/>
                          <a:cs typeface="+mn-cs"/>
                        </a:rPr>
                        <a:t>Product-line profit ranking</a:t>
                      </a:r>
                    </a:p>
                  </a:txBody>
                  <a:tcPr/>
                </a:tc>
                <a:extLst>
                  <a:ext uri="{0D108BD9-81ED-4DB2-BD59-A6C34878D82A}">
                    <a16:rowId xmlns:a16="http://schemas.microsoft.com/office/drawing/2014/main" val="2369509547"/>
                  </a:ext>
                </a:extLst>
              </a:tr>
              <a:tr h="1530507">
                <a:tc>
                  <a:txBody>
                    <a:bodyPr/>
                    <a:lstStyle/>
                    <a:p>
                      <a:pPr marL="0" algn="l" defTabSz="914400" rtl="0" eaLnBrk="1" latinLnBrk="0" hangingPunct="1"/>
                      <a:r>
                        <a:rPr lang="en-IN" sz="2400" kern="1200" dirty="0">
                          <a:solidFill>
                            <a:schemeClr val="dk1"/>
                          </a:solidFill>
                          <a:latin typeface="+mn-lt"/>
                          <a:ea typeface="+mn-ea"/>
                          <a:cs typeface="+mn-cs"/>
                        </a:rPr>
                        <a:t>10. </a:t>
                      </a:r>
                      <a:r>
                        <a:rPr lang="en-IN" sz="2400" dirty="0"/>
                        <a:t>Total Units Sold</a:t>
                      </a:r>
                      <a:endParaRPr lang="en-IN" sz="2400" kern="1200" dirty="0">
                        <a:solidFill>
                          <a:schemeClr val="dk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kern="1200" dirty="0">
                          <a:solidFill>
                            <a:schemeClr val="dk1"/>
                          </a:solidFill>
                          <a:effectLst/>
                          <a:latin typeface="+mn-lt"/>
                          <a:ea typeface="+mn-ea"/>
                          <a:cs typeface="+mn-cs"/>
                        </a:rPr>
                        <a:t>Total Units Sold = SUM('Sales Data 2013-2014'[Units Sold])</a:t>
                      </a:r>
                    </a:p>
                    <a:p>
                      <a:endParaRPr lang="en-IN" sz="2000" dirty="0"/>
                    </a:p>
                  </a:txBody>
                  <a:tcPr/>
                </a:tc>
                <a:tc>
                  <a:txBody>
                    <a:bodyPr/>
                    <a:lstStyle/>
                    <a:p>
                      <a:r>
                        <a:rPr lang="en-US" sz="2000" dirty="0"/>
                        <a:t>Total units sold across all products.</a:t>
                      </a:r>
                    </a:p>
                    <a:p>
                      <a:r>
                        <a:rPr lang="en-US" sz="2000" dirty="0"/>
                        <a:t>Useful for:</a:t>
                      </a:r>
                    </a:p>
                    <a:p>
                      <a:r>
                        <a:rPr lang="en-US" sz="2000" dirty="0"/>
                        <a:t>Best-selling products</a:t>
                      </a:r>
                    </a:p>
                    <a:p>
                      <a:r>
                        <a:rPr lang="en-US" sz="2000" dirty="0"/>
                        <a:t>Inventory forecasting</a:t>
                      </a:r>
                    </a:p>
                    <a:p>
                      <a:endParaRPr lang="en-IN" sz="2000" dirty="0"/>
                    </a:p>
                  </a:txBody>
                  <a:tcPr/>
                </a:tc>
                <a:extLst>
                  <a:ext uri="{0D108BD9-81ED-4DB2-BD59-A6C34878D82A}">
                    <a16:rowId xmlns:a16="http://schemas.microsoft.com/office/drawing/2014/main" val="1074811790"/>
                  </a:ext>
                </a:extLst>
              </a:tr>
            </a:tbl>
          </a:graphicData>
        </a:graphic>
      </p:graphicFrame>
    </p:spTree>
    <p:extLst>
      <p:ext uri="{BB962C8B-B14F-4D97-AF65-F5344CB8AC3E}">
        <p14:creationId xmlns:p14="http://schemas.microsoft.com/office/powerpoint/2010/main" val="1514584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p:cNvGrpSpPr/>
        <p:nvPr/>
      </p:nvGrpSpPr>
      <p:grpSpPr>
        <a:xfrm>
          <a:off x="0" y="0"/>
          <a:ext cx="0" cy="0"/>
          <a:chOff x="0" y="0"/>
          <a:chExt cx="0" cy="0"/>
        </a:xfrm>
      </p:grpSpPr>
      <p:sp>
        <p:nvSpPr>
          <p:cNvPr id="2" name="TextBox 2"/>
          <p:cNvSpPr txBox="1"/>
          <p:nvPr/>
        </p:nvSpPr>
        <p:spPr>
          <a:xfrm>
            <a:off x="838200" y="723900"/>
            <a:ext cx="10248900" cy="1200265"/>
          </a:xfrm>
          <a:prstGeom prst="rect">
            <a:avLst/>
          </a:prstGeom>
        </p:spPr>
        <p:txBody>
          <a:bodyPr wrap="square" lIns="0" tIns="0" rIns="0" bIns="0" rtlCol="0" anchor="t">
            <a:spAutoFit/>
          </a:bodyPr>
          <a:lstStyle/>
          <a:p>
            <a:pPr algn="l">
              <a:lnSpc>
                <a:spcPts val="9924"/>
              </a:lnSpc>
            </a:pPr>
            <a:r>
              <a:rPr lang="en-US" sz="8000" dirty="0">
                <a:solidFill>
                  <a:srgbClr val="72422A"/>
                </a:solidFill>
                <a:latin typeface="Heading Now 61-68"/>
                <a:ea typeface="Heading Now 61-68"/>
                <a:cs typeface="Heading Now 61-68"/>
                <a:sym typeface="Heading Now 61-68"/>
              </a:rPr>
              <a:t>Future Enhancement</a:t>
            </a:r>
          </a:p>
        </p:txBody>
      </p:sp>
      <p:sp>
        <p:nvSpPr>
          <p:cNvPr id="3" name="TextBox 3"/>
          <p:cNvSpPr txBox="1"/>
          <p:nvPr/>
        </p:nvSpPr>
        <p:spPr>
          <a:xfrm>
            <a:off x="1028700" y="4373628"/>
            <a:ext cx="7691306" cy="428194"/>
          </a:xfrm>
          <a:prstGeom prst="rect">
            <a:avLst/>
          </a:prstGeom>
        </p:spPr>
        <p:txBody>
          <a:bodyPr lIns="0" tIns="0" rIns="0" bIns="0" rtlCol="0" anchor="t">
            <a:spAutoFit/>
          </a:bodyPr>
          <a:lstStyle/>
          <a:p>
            <a:pPr algn="l">
              <a:lnSpc>
                <a:spcPts val="3499"/>
              </a:lnSpc>
            </a:pPr>
            <a:r>
              <a:rPr lang="en-US" sz="2499" dirty="0">
                <a:solidFill>
                  <a:srgbClr val="000000"/>
                </a:solidFill>
                <a:latin typeface="DM Sans"/>
                <a:ea typeface="DM Sans"/>
                <a:cs typeface="DM Sans"/>
                <a:sym typeface="DM Sans"/>
              </a:rPr>
              <a:t>.</a:t>
            </a:r>
          </a:p>
        </p:txBody>
      </p:sp>
      <p:grpSp>
        <p:nvGrpSpPr>
          <p:cNvPr id="13" name="Group 5">
            <a:extLst>
              <a:ext uri="{FF2B5EF4-FFF2-40B4-BE49-F238E27FC236}">
                <a16:creationId xmlns:a16="http://schemas.microsoft.com/office/drawing/2014/main" id="{B6AE3DDA-BB15-232C-26F5-11870885E311}"/>
              </a:ext>
            </a:extLst>
          </p:cNvPr>
          <p:cNvGrpSpPr/>
          <p:nvPr/>
        </p:nvGrpSpPr>
        <p:grpSpPr>
          <a:xfrm>
            <a:off x="10802431" y="2997800"/>
            <a:ext cx="6781797" cy="5029201"/>
            <a:chOff x="1421325" y="176203"/>
            <a:chExt cx="1210051" cy="625685"/>
          </a:xfrm>
        </p:grpSpPr>
        <p:sp>
          <p:nvSpPr>
            <p:cNvPr id="14" name="Freeform 6">
              <a:extLst>
                <a:ext uri="{FF2B5EF4-FFF2-40B4-BE49-F238E27FC236}">
                  <a16:creationId xmlns:a16="http://schemas.microsoft.com/office/drawing/2014/main" id="{773C2AC3-17D8-BDA8-834E-EFA5BF2E540F}"/>
                </a:ext>
              </a:extLst>
            </p:cNvPr>
            <p:cNvSpPr/>
            <p:nvPr/>
          </p:nvSpPr>
          <p:spPr>
            <a:xfrm>
              <a:off x="1421325" y="176203"/>
              <a:ext cx="1210051" cy="625685"/>
            </a:xfrm>
            <a:custGeom>
              <a:avLst/>
              <a:gdLst/>
              <a:ahLst/>
              <a:cxnLst/>
              <a:rect l="l" t="t" r="r" b="b"/>
              <a:pathLst>
                <a:path w="1416645" h="796863">
                  <a:moveTo>
                    <a:pt x="0" y="0"/>
                  </a:moveTo>
                  <a:lnTo>
                    <a:pt x="1416645" y="0"/>
                  </a:lnTo>
                  <a:lnTo>
                    <a:pt x="1416645" y="796863"/>
                  </a:lnTo>
                  <a:lnTo>
                    <a:pt x="0" y="796863"/>
                  </a:lnTo>
                  <a:close/>
                </a:path>
              </a:pathLst>
            </a:custGeom>
            <a:blipFill>
              <a:blip r:embed="rId2"/>
              <a:stretch>
                <a:fillRect l="-43284" t="-28140" b="-22708"/>
              </a:stretch>
            </a:blipFill>
          </p:spPr>
          <p:txBody>
            <a:bodyPr/>
            <a:lstStyle/>
            <a:p>
              <a:endParaRPr lang="en-IN" dirty="0"/>
            </a:p>
          </p:txBody>
        </p:sp>
      </p:grpSp>
      <p:sp>
        <p:nvSpPr>
          <p:cNvPr id="16" name="TextBox 15">
            <a:extLst>
              <a:ext uri="{FF2B5EF4-FFF2-40B4-BE49-F238E27FC236}">
                <a16:creationId xmlns:a16="http://schemas.microsoft.com/office/drawing/2014/main" id="{0CA7799E-3A64-E596-A8DE-B6C6363B2132}"/>
              </a:ext>
            </a:extLst>
          </p:cNvPr>
          <p:cNvSpPr txBox="1"/>
          <p:nvPr/>
        </p:nvSpPr>
        <p:spPr>
          <a:xfrm>
            <a:off x="457200" y="2997800"/>
            <a:ext cx="9728540" cy="5016758"/>
          </a:xfrm>
          <a:prstGeom prst="rect">
            <a:avLst/>
          </a:prstGeom>
          <a:noFill/>
        </p:spPr>
        <p:txBody>
          <a:bodyPr wrap="square">
            <a:spAutoFit/>
          </a:bodyPr>
          <a:lstStyle/>
          <a:p>
            <a:pPr marL="457200" indent="-457200">
              <a:buFont typeface="Arial" panose="020B0604020202020204" pitchFamily="34" charset="0"/>
              <a:buChar char="•"/>
            </a:pPr>
            <a:r>
              <a:rPr lang="en-US" sz="3200" dirty="0"/>
              <a:t>Add sales forecasting and deeper drill-through insights for more targeted analysis</a:t>
            </a:r>
          </a:p>
          <a:p>
            <a:pPr marL="457200" indent="-457200">
              <a:buFont typeface="Arial" panose="020B0604020202020204" pitchFamily="34" charset="0"/>
              <a:buChar char="•"/>
            </a:pPr>
            <a:r>
              <a:rPr lang="en-US" sz="3200" dirty="0"/>
              <a:t>Incorporate customer segmentation to better understand performance across segments</a:t>
            </a:r>
          </a:p>
          <a:p>
            <a:pPr marL="457200" indent="-457200">
              <a:buFont typeface="Arial" panose="020B0604020202020204" pitchFamily="34" charset="0"/>
              <a:buChar char="•"/>
            </a:pPr>
            <a:r>
              <a:rPr lang="en-US" sz="3200" dirty="0"/>
              <a:t>Enhance discount and profitability analytics, including contribution margin and inventory metrics</a:t>
            </a:r>
          </a:p>
          <a:p>
            <a:pPr marL="457200" indent="-457200">
              <a:buFont typeface="Arial" panose="020B0604020202020204" pitchFamily="34" charset="0"/>
              <a:buChar char="•"/>
            </a:pPr>
            <a:r>
              <a:rPr lang="en-US" sz="3200" dirty="0"/>
              <a:t>Enable real-time data refresh for up-to-date insights</a:t>
            </a:r>
          </a:p>
          <a:p>
            <a:pPr marL="457200" indent="-457200">
              <a:buFont typeface="Arial" panose="020B0604020202020204" pitchFamily="34" charset="0"/>
              <a:buChar char="•"/>
            </a:pPr>
            <a:r>
              <a:rPr lang="en-US" sz="3200" dirty="0"/>
              <a:t>Improve user experience with interactive tooltips, bookmarks, and narrative insights to make the dashboard more dynamic and intuitive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a:extLst>
            <a:ext uri="{FF2B5EF4-FFF2-40B4-BE49-F238E27FC236}">
              <a16:creationId xmlns:a16="http://schemas.microsoft.com/office/drawing/2014/main" id="{0C28ECD7-B126-104D-B012-DE7370112A38}"/>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D387310E-B692-6B75-DA15-4DB76BFA00A0}"/>
              </a:ext>
            </a:extLst>
          </p:cNvPr>
          <p:cNvSpPr txBox="1"/>
          <p:nvPr/>
        </p:nvSpPr>
        <p:spPr>
          <a:xfrm>
            <a:off x="1028700" y="571500"/>
            <a:ext cx="7691306" cy="1629802"/>
          </a:xfrm>
          <a:prstGeom prst="rect">
            <a:avLst/>
          </a:prstGeom>
        </p:spPr>
        <p:txBody>
          <a:bodyPr lIns="0" tIns="0" rIns="0" bIns="0" rtlCol="0" anchor="t">
            <a:spAutoFit/>
          </a:bodyPr>
          <a:lstStyle/>
          <a:p>
            <a:pPr algn="l">
              <a:lnSpc>
                <a:spcPts val="9924"/>
              </a:lnSpc>
            </a:pPr>
            <a:r>
              <a:rPr lang="en-US" sz="11026" dirty="0">
                <a:solidFill>
                  <a:srgbClr val="72422A"/>
                </a:solidFill>
                <a:latin typeface="Heading Now 61-68"/>
                <a:ea typeface="Heading Now 61-68"/>
                <a:cs typeface="Heading Now 61-68"/>
                <a:sym typeface="Heading Now 61-68"/>
              </a:rPr>
              <a:t>Conclusion</a:t>
            </a:r>
          </a:p>
        </p:txBody>
      </p:sp>
      <p:sp>
        <p:nvSpPr>
          <p:cNvPr id="8" name="TextBox 8">
            <a:extLst>
              <a:ext uri="{FF2B5EF4-FFF2-40B4-BE49-F238E27FC236}">
                <a16:creationId xmlns:a16="http://schemas.microsoft.com/office/drawing/2014/main" id="{399DE688-B1D7-9C17-648D-EE4CEC1BBB82}"/>
              </a:ext>
            </a:extLst>
          </p:cNvPr>
          <p:cNvSpPr txBox="1"/>
          <p:nvPr/>
        </p:nvSpPr>
        <p:spPr>
          <a:xfrm>
            <a:off x="5129101" y="1535104"/>
            <a:ext cx="11382597" cy="8184826"/>
          </a:xfrm>
          <a:prstGeom prst="rect">
            <a:avLst/>
          </a:prstGeom>
        </p:spPr>
        <p:txBody>
          <a:bodyPr lIns="50800" tIns="50800" rIns="50800" bIns="50800" rtlCol="0" anchor="ctr"/>
          <a:lstStyle/>
          <a:p>
            <a:pPr algn="ctr">
              <a:lnSpc>
                <a:spcPts val="3499"/>
              </a:lnSpc>
            </a:pPr>
            <a:endParaRPr/>
          </a:p>
        </p:txBody>
      </p:sp>
      <p:sp>
        <p:nvSpPr>
          <p:cNvPr id="14" name="TextBox 13">
            <a:extLst>
              <a:ext uri="{FF2B5EF4-FFF2-40B4-BE49-F238E27FC236}">
                <a16:creationId xmlns:a16="http://schemas.microsoft.com/office/drawing/2014/main" id="{F94DEBE2-4B60-594C-DF03-6304F51EC03E}"/>
              </a:ext>
            </a:extLst>
          </p:cNvPr>
          <p:cNvSpPr txBox="1"/>
          <p:nvPr/>
        </p:nvSpPr>
        <p:spPr>
          <a:xfrm>
            <a:off x="7543800" y="2705100"/>
            <a:ext cx="9472503" cy="4401205"/>
          </a:xfrm>
          <a:prstGeom prst="rect">
            <a:avLst/>
          </a:prstGeom>
          <a:noFill/>
        </p:spPr>
        <p:txBody>
          <a:bodyPr wrap="square">
            <a:spAutoFit/>
          </a:bodyPr>
          <a:lstStyle/>
          <a:p>
            <a:r>
              <a:rPr lang="en-US" sz="2800" dirty="0"/>
              <a:t>The business demonstrates strong overall sales and profitability with steady growth. Paseo is the top-selling product, while the Small Business segment generates the highest profits. Regionally, Mexico and Germany achieve higher profit margins, whereas USA and Canada lead in sales but require cost control measures. Discounts primarily drive sales in the Government and Small Business segments, highlighting opportunities for optimization. Focusing on cost management and leveraging high-performing products and markets can further improve overall margins.</a:t>
            </a:r>
          </a:p>
        </p:txBody>
      </p:sp>
    </p:spTree>
    <p:extLst>
      <p:ext uri="{BB962C8B-B14F-4D97-AF65-F5344CB8AC3E}">
        <p14:creationId xmlns:p14="http://schemas.microsoft.com/office/powerpoint/2010/main" val="3051699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p:cNvGrpSpPr/>
        <p:nvPr/>
      </p:nvGrpSpPr>
      <p:grpSpPr>
        <a:xfrm>
          <a:off x="0" y="0"/>
          <a:ext cx="0" cy="0"/>
          <a:chOff x="0" y="0"/>
          <a:chExt cx="0" cy="0"/>
        </a:xfrm>
      </p:grpSpPr>
      <p:sp>
        <p:nvSpPr>
          <p:cNvPr id="7" name="TextBox 7"/>
          <p:cNvSpPr txBox="1"/>
          <p:nvPr/>
        </p:nvSpPr>
        <p:spPr>
          <a:xfrm>
            <a:off x="7772400" y="1024044"/>
            <a:ext cx="8914586" cy="2445028"/>
          </a:xfrm>
          <a:prstGeom prst="rect">
            <a:avLst/>
          </a:prstGeom>
        </p:spPr>
        <p:txBody>
          <a:bodyPr wrap="square" lIns="0" tIns="0" rIns="0" bIns="0" rtlCol="0" anchor="t">
            <a:spAutoFit/>
          </a:bodyPr>
          <a:lstStyle/>
          <a:p>
            <a:pPr algn="l">
              <a:lnSpc>
                <a:spcPts val="9924"/>
              </a:lnSpc>
            </a:pPr>
            <a:r>
              <a:rPr lang="en-US" sz="7200" dirty="0">
                <a:solidFill>
                  <a:srgbClr val="72422A"/>
                </a:solidFill>
                <a:latin typeface="Heading Now 61-68"/>
                <a:ea typeface="Heading Now 61-68"/>
                <a:cs typeface="Heading Now 61-68"/>
                <a:sym typeface="Heading Now 61-68"/>
              </a:rPr>
              <a:t>Problem Statement/Overview</a:t>
            </a:r>
          </a:p>
        </p:txBody>
      </p:sp>
      <p:sp>
        <p:nvSpPr>
          <p:cNvPr id="8" name="TextBox 8"/>
          <p:cNvSpPr txBox="1"/>
          <p:nvPr/>
        </p:nvSpPr>
        <p:spPr>
          <a:xfrm>
            <a:off x="457200" y="4753159"/>
            <a:ext cx="16542488" cy="5232202"/>
          </a:xfrm>
          <a:prstGeom prst="rect">
            <a:avLst/>
          </a:prstGeom>
        </p:spPr>
        <p:txBody>
          <a:bodyPr wrap="square" lIns="0" tIns="0" rIns="0" bIns="0" rtlCol="0" anchor="t">
            <a:spAutoFit/>
          </a:bodyPr>
          <a:lstStyle/>
          <a:p>
            <a:pPr marL="457200" indent="-457200">
              <a:buFont typeface="Wingdings" panose="05000000000000000000" pitchFamily="2" charset="2"/>
              <a:buChar char="§"/>
            </a:pPr>
            <a:r>
              <a:rPr lang="en-US" sz="2800" dirty="0"/>
              <a:t>A global bicycle manufacturer wants to understand </a:t>
            </a:r>
            <a:r>
              <a:rPr lang="en-US" sz="2800" b="1" dirty="0"/>
              <a:t>sales performance across different products, countries, and customer segments</a:t>
            </a:r>
            <a:r>
              <a:rPr lang="en-US" sz="2800" dirty="0"/>
              <a:t>.</a:t>
            </a:r>
            <a:br>
              <a:rPr lang="en-US" sz="2800" dirty="0"/>
            </a:br>
            <a:r>
              <a:rPr lang="en-US" sz="2800" dirty="0"/>
              <a:t>The company sells products like </a:t>
            </a:r>
            <a:r>
              <a:rPr lang="en-US" sz="2800" b="1" dirty="0"/>
              <a:t>Carretera, Montana, Paseo, Velo, VTT, Amarilla</a:t>
            </a:r>
            <a:r>
              <a:rPr lang="en-US" sz="2800" dirty="0"/>
              <a:t>, etc.</a:t>
            </a:r>
            <a:br>
              <a:rPr lang="en-US" sz="2800" dirty="0"/>
            </a:br>
            <a:r>
              <a:rPr lang="en-US" sz="2800" dirty="0"/>
              <a:t>Leadership needs insights into:</a:t>
            </a:r>
          </a:p>
          <a:p>
            <a:pPr marL="457200" indent="-457200">
              <a:buFont typeface="Wingdings" panose="05000000000000000000" pitchFamily="2" charset="2"/>
              <a:buChar char="§"/>
            </a:pPr>
            <a:r>
              <a:rPr lang="en-US" sz="2800" dirty="0"/>
              <a:t>Which </a:t>
            </a:r>
            <a:r>
              <a:rPr lang="en-US" sz="2800" b="1" dirty="0"/>
              <a:t>products</a:t>
            </a:r>
            <a:r>
              <a:rPr lang="en-US" sz="2800" dirty="0"/>
              <a:t> are performing well.</a:t>
            </a:r>
          </a:p>
          <a:p>
            <a:pPr marL="457200" indent="-457200">
              <a:buFont typeface="Wingdings" panose="05000000000000000000" pitchFamily="2" charset="2"/>
              <a:buChar char="§"/>
            </a:pPr>
            <a:r>
              <a:rPr lang="en-US" sz="2800" dirty="0"/>
              <a:t>Which </a:t>
            </a:r>
            <a:r>
              <a:rPr lang="en-US" sz="2800" b="1" dirty="0"/>
              <a:t>segments</a:t>
            </a:r>
            <a:r>
              <a:rPr lang="en-US" sz="2800" dirty="0"/>
              <a:t> (Government, Midmarket, Enterprise, etc.) contribute most to revenue </a:t>
            </a:r>
            <a:r>
              <a:rPr lang="en-US" sz="2800" b="1" dirty="0"/>
              <a:t>country-wise sales and profit</a:t>
            </a:r>
            <a:r>
              <a:rPr lang="en-US" sz="2800" dirty="0"/>
              <a:t> variations?</a:t>
            </a:r>
          </a:p>
          <a:p>
            <a:pPr marL="457200" indent="-457200">
              <a:buFont typeface="Wingdings" panose="05000000000000000000" pitchFamily="2" charset="2"/>
              <a:buChar char="§"/>
            </a:pPr>
            <a:r>
              <a:rPr lang="en-US" sz="2800" dirty="0"/>
              <a:t>Seasonal trends by </a:t>
            </a:r>
            <a:r>
              <a:rPr lang="en-US" sz="2800" b="1" dirty="0"/>
              <a:t>Month / Year</a:t>
            </a:r>
            <a:endParaRPr lang="en-US" sz="2800" dirty="0"/>
          </a:p>
          <a:p>
            <a:pPr marL="457200" indent="-457200">
              <a:buFont typeface="Wingdings" panose="05000000000000000000" pitchFamily="2" charset="2"/>
              <a:buChar char="§"/>
            </a:pPr>
            <a:r>
              <a:rPr lang="en-US" sz="2800" b="1" dirty="0"/>
              <a:t>Profitability and cost efficiency</a:t>
            </a:r>
            <a:r>
              <a:rPr lang="en-US" sz="2800" dirty="0"/>
              <a:t> across markets</a:t>
            </a:r>
          </a:p>
          <a:p>
            <a:pPr marL="457200" indent="-457200">
              <a:buFont typeface="Wingdings" panose="05000000000000000000" pitchFamily="2" charset="2"/>
              <a:buChar char="§"/>
            </a:pPr>
            <a:r>
              <a:rPr lang="en-US" sz="2800" dirty="0"/>
              <a:t>Opportunities to optimize pricing and inventory</a:t>
            </a:r>
          </a:p>
          <a:p>
            <a:pPr marL="457200" indent="-457200">
              <a:buFont typeface="Wingdings" panose="05000000000000000000" pitchFamily="2" charset="2"/>
              <a:buChar char="§"/>
            </a:pPr>
            <a:r>
              <a:rPr lang="en-US" sz="2800" dirty="0"/>
              <a:t>The </a:t>
            </a:r>
            <a:r>
              <a:rPr lang="en-US" sz="3200" b="1" dirty="0"/>
              <a:t>Goal</a:t>
            </a:r>
            <a:r>
              <a:rPr lang="en-US" sz="2800" dirty="0"/>
              <a:t> is to build an </a:t>
            </a:r>
            <a:r>
              <a:rPr lang="en-US" sz="2800" b="1" dirty="0"/>
              <a:t>interactive Power BI dashboard</a:t>
            </a:r>
            <a:r>
              <a:rPr lang="en-US" sz="2800" dirty="0"/>
              <a:t> that allows stakeholders to analyze sales, profit, COGS, discounts, and product performance.</a:t>
            </a:r>
          </a:p>
        </p:txBody>
      </p:sp>
      <p:grpSp>
        <p:nvGrpSpPr>
          <p:cNvPr id="13" name="Group 2">
            <a:extLst>
              <a:ext uri="{FF2B5EF4-FFF2-40B4-BE49-F238E27FC236}">
                <a16:creationId xmlns:a16="http://schemas.microsoft.com/office/drawing/2014/main" id="{3D7FAEDF-123C-C25E-26E7-9FF65F1E1070}"/>
              </a:ext>
            </a:extLst>
          </p:cNvPr>
          <p:cNvGrpSpPr/>
          <p:nvPr/>
        </p:nvGrpSpPr>
        <p:grpSpPr>
          <a:xfrm>
            <a:off x="457200" y="267083"/>
            <a:ext cx="6858000" cy="4266818"/>
            <a:chOff x="0" y="0"/>
            <a:chExt cx="2266632" cy="1189982"/>
          </a:xfrm>
        </p:grpSpPr>
        <p:sp>
          <p:nvSpPr>
            <p:cNvPr id="14" name="Freeform 3">
              <a:extLst>
                <a:ext uri="{FF2B5EF4-FFF2-40B4-BE49-F238E27FC236}">
                  <a16:creationId xmlns:a16="http://schemas.microsoft.com/office/drawing/2014/main" id="{754FC60F-B7A8-F90B-E9F5-9237E6BF2E9D}"/>
                </a:ext>
              </a:extLst>
            </p:cNvPr>
            <p:cNvSpPr/>
            <p:nvPr/>
          </p:nvSpPr>
          <p:spPr>
            <a:xfrm>
              <a:off x="0" y="0"/>
              <a:ext cx="2266632" cy="1189982"/>
            </a:xfrm>
            <a:custGeom>
              <a:avLst/>
              <a:gdLst/>
              <a:ahLst/>
              <a:cxnLst/>
              <a:rect l="l" t="t" r="r" b="b"/>
              <a:pathLst>
                <a:path w="2266632" h="1189982">
                  <a:moveTo>
                    <a:pt x="0" y="0"/>
                  </a:moveTo>
                  <a:lnTo>
                    <a:pt x="2266632" y="0"/>
                  </a:lnTo>
                  <a:lnTo>
                    <a:pt x="2266632" y="1189982"/>
                  </a:lnTo>
                  <a:lnTo>
                    <a:pt x="0" y="1189982"/>
                  </a:lnTo>
                  <a:close/>
                </a:path>
              </a:pathLst>
            </a:custGeom>
            <a:blipFill>
              <a:blip r:embed="rId2"/>
              <a:stretch>
                <a:fillRect t="-13549" b="-13549"/>
              </a:stretch>
            </a:blip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p:cNvGrpSpPr/>
        <p:nvPr/>
      </p:nvGrpSpPr>
      <p:grpSpPr>
        <a:xfrm>
          <a:off x="0" y="0"/>
          <a:ext cx="0" cy="0"/>
          <a:chOff x="0" y="0"/>
          <a:chExt cx="0" cy="0"/>
        </a:xfrm>
      </p:grpSpPr>
      <p:sp>
        <p:nvSpPr>
          <p:cNvPr id="4" name="TextBox 4"/>
          <p:cNvSpPr txBox="1"/>
          <p:nvPr/>
        </p:nvSpPr>
        <p:spPr>
          <a:xfrm>
            <a:off x="595424" y="966147"/>
            <a:ext cx="6126484" cy="1846659"/>
          </a:xfrm>
          <a:prstGeom prst="rect">
            <a:avLst/>
          </a:prstGeom>
        </p:spPr>
        <p:txBody>
          <a:bodyPr lIns="0" tIns="0" rIns="0" bIns="0" rtlCol="0" anchor="t">
            <a:spAutoFit/>
          </a:bodyPr>
          <a:lstStyle/>
          <a:p>
            <a:pPr algn="l"/>
            <a:r>
              <a:rPr lang="en-US" sz="6000" dirty="0">
                <a:solidFill>
                  <a:srgbClr val="72422A"/>
                </a:solidFill>
                <a:latin typeface="Heading Now 61-68"/>
                <a:ea typeface="Heading Now 61-68"/>
                <a:cs typeface="Heading Now 61-68"/>
                <a:sym typeface="Heading Now 61-68"/>
              </a:rPr>
              <a:t>Who will use this Dashboard ?</a:t>
            </a:r>
          </a:p>
        </p:txBody>
      </p:sp>
      <p:sp>
        <p:nvSpPr>
          <p:cNvPr id="5" name="TextBox 5"/>
          <p:cNvSpPr txBox="1"/>
          <p:nvPr/>
        </p:nvSpPr>
        <p:spPr>
          <a:xfrm>
            <a:off x="533400" y="4152900"/>
            <a:ext cx="9572541" cy="5167953"/>
          </a:xfrm>
          <a:prstGeom prst="rect">
            <a:avLst/>
          </a:prstGeom>
        </p:spPr>
        <p:txBody>
          <a:bodyPr lIns="0" tIns="0" rIns="0" bIns="0" rtlCol="0" anchor="t">
            <a:spAutoFit/>
          </a:bodyPr>
          <a:lstStyle/>
          <a:p>
            <a:r>
              <a:rPr lang="en-IN" sz="2800" b="1" dirty="0"/>
              <a:t>Primary Users</a:t>
            </a:r>
          </a:p>
          <a:p>
            <a:endParaRPr lang="en-IN" sz="2800" b="1" dirty="0"/>
          </a:p>
          <a:p>
            <a:r>
              <a:rPr lang="en-IN" sz="2800" dirty="0"/>
              <a:t>✔ </a:t>
            </a:r>
            <a:r>
              <a:rPr lang="en-IN" sz="2800" b="1" dirty="0"/>
              <a:t>Sales Managers</a:t>
            </a:r>
            <a:r>
              <a:rPr lang="en-IN" sz="2800" dirty="0"/>
              <a:t> – track product performance &amp; regional sales</a:t>
            </a:r>
            <a:br>
              <a:rPr lang="en-IN" sz="2800" dirty="0"/>
            </a:br>
            <a:r>
              <a:rPr lang="en-IN" sz="2800" dirty="0"/>
              <a:t>✔ </a:t>
            </a:r>
            <a:r>
              <a:rPr lang="en-IN" sz="2800" b="1" dirty="0"/>
              <a:t>Finance Team</a:t>
            </a:r>
            <a:r>
              <a:rPr lang="en-IN" sz="2800" dirty="0"/>
              <a:t> – </a:t>
            </a:r>
            <a:r>
              <a:rPr lang="en-IN" sz="2800" dirty="0" err="1"/>
              <a:t>analyze</a:t>
            </a:r>
            <a:r>
              <a:rPr lang="en-IN" sz="2800" dirty="0"/>
              <a:t> revenue, COGS, profit &amp; margins</a:t>
            </a:r>
            <a:br>
              <a:rPr lang="en-IN" sz="2800" dirty="0"/>
            </a:br>
            <a:r>
              <a:rPr lang="en-IN" sz="2800" dirty="0"/>
              <a:t>✔ </a:t>
            </a:r>
            <a:r>
              <a:rPr lang="en-IN" sz="2800" b="1" dirty="0"/>
              <a:t>Product Managers</a:t>
            </a:r>
            <a:r>
              <a:rPr lang="en-IN" sz="2800" dirty="0"/>
              <a:t> – compare product-level demand and profitability</a:t>
            </a:r>
            <a:br>
              <a:rPr lang="en-IN" sz="2800" dirty="0"/>
            </a:br>
            <a:r>
              <a:rPr lang="en-IN" sz="2800" dirty="0"/>
              <a:t>✔ </a:t>
            </a:r>
            <a:r>
              <a:rPr lang="en-IN" sz="2800" b="1" dirty="0"/>
              <a:t>Executives / Directors</a:t>
            </a:r>
            <a:r>
              <a:rPr lang="en-IN" sz="2800" dirty="0"/>
              <a:t> – monitor overall sales KPIs</a:t>
            </a:r>
          </a:p>
          <a:p>
            <a:r>
              <a:rPr lang="en-IN" sz="2800" dirty="0"/>
              <a:t>Secondary Users</a:t>
            </a:r>
          </a:p>
          <a:p>
            <a:r>
              <a:rPr lang="en-IN" sz="2800" dirty="0"/>
              <a:t>✔ </a:t>
            </a:r>
            <a:r>
              <a:rPr lang="en-IN" sz="2800" b="1" dirty="0"/>
              <a:t>Marketing</a:t>
            </a:r>
            <a:r>
              <a:rPr lang="en-IN" sz="2800" dirty="0"/>
              <a:t> – understand market response by segment &amp; country</a:t>
            </a:r>
            <a:br>
              <a:rPr lang="en-IN" sz="2800" dirty="0"/>
            </a:br>
            <a:r>
              <a:rPr lang="en-IN" sz="2800" dirty="0"/>
              <a:t>✔ </a:t>
            </a:r>
            <a:r>
              <a:rPr lang="en-IN" sz="2800" b="1" dirty="0"/>
              <a:t>Supply Chain </a:t>
            </a:r>
            <a:r>
              <a:rPr lang="en-IN" sz="2800" dirty="0"/>
              <a:t>– forecast units sold &amp; plan inventory</a:t>
            </a:r>
          </a:p>
          <a:p>
            <a:pPr algn="l">
              <a:lnSpc>
                <a:spcPts val="3499"/>
              </a:lnSpc>
            </a:pPr>
            <a:endParaRPr lang="en-US" sz="2499" dirty="0">
              <a:solidFill>
                <a:srgbClr val="000000"/>
              </a:solidFill>
              <a:latin typeface="DM Sans"/>
              <a:ea typeface="DM Sans"/>
              <a:cs typeface="DM Sans"/>
              <a:sym typeface="DM Sans"/>
            </a:endParaRPr>
          </a:p>
        </p:txBody>
      </p:sp>
      <p:grpSp>
        <p:nvGrpSpPr>
          <p:cNvPr id="8" name="Group 7">
            <a:extLst>
              <a:ext uri="{FF2B5EF4-FFF2-40B4-BE49-F238E27FC236}">
                <a16:creationId xmlns:a16="http://schemas.microsoft.com/office/drawing/2014/main" id="{AA116046-7867-F980-D69A-731FCAE4F37D}"/>
              </a:ext>
            </a:extLst>
          </p:cNvPr>
          <p:cNvGrpSpPr/>
          <p:nvPr/>
        </p:nvGrpSpPr>
        <p:grpSpPr>
          <a:xfrm>
            <a:off x="9997792" y="262270"/>
            <a:ext cx="7726682" cy="4419600"/>
            <a:chOff x="0" y="0"/>
            <a:chExt cx="1416645" cy="796863"/>
          </a:xfrm>
        </p:grpSpPr>
        <p:sp>
          <p:nvSpPr>
            <p:cNvPr id="9" name="Freeform 8">
              <a:extLst>
                <a:ext uri="{FF2B5EF4-FFF2-40B4-BE49-F238E27FC236}">
                  <a16:creationId xmlns:a16="http://schemas.microsoft.com/office/drawing/2014/main" id="{AC54FCB0-1B99-1EC6-9A86-A4DEFE0D9B64}"/>
                </a:ext>
              </a:extLst>
            </p:cNvPr>
            <p:cNvSpPr/>
            <p:nvPr/>
          </p:nvSpPr>
          <p:spPr>
            <a:xfrm>
              <a:off x="0" y="0"/>
              <a:ext cx="1416645" cy="796863"/>
            </a:xfrm>
            <a:custGeom>
              <a:avLst/>
              <a:gdLst/>
              <a:ahLst/>
              <a:cxnLst/>
              <a:rect l="l" t="t" r="r" b="b"/>
              <a:pathLst>
                <a:path w="1416645" h="796863">
                  <a:moveTo>
                    <a:pt x="0" y="0"/>
                  </a:moveTo>
                  <a:lnTo>
                    <a:pt x="1416645" y="0"/>
                  </a:lnTo>
                  <a:lnTo>
                    <a:pt x="1416645" y="796863"/>
                  </a:lnTo>
                  <a:lnTo>
                    <a:pt x="0" y="796863"/>
                  </a:lnTo>
                  <a:close/>
                </a:path>
              </a:pathLst>
            </a:custGeom>
            <a:blipFill>
              <a:blip r:embed="rId2"/>
              <a:stretch>
                <a:fillRect t="-9333" b="-9333"/>
              </a:stretch>
            </a:blip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p:cNvGrpSpPr/>
        <p:nvPr/>
      </p:nvGrpSpPr>
      <p:grpSpPr>
        <a:xfrm>
          <a:off x="0" y="0"/>
          <a:ext cx="0" cy="0"/>
          <a:chOff x="0" y="0"/>
          <a:chExt cx="0" cy="0"/>
        </a:xfrm>
      </p:grpSpPr>
      <p:sp>
        <p:nvSpPr>
          <p:cNvPr id="12" name="TextBox 12"/>
          <p:cNvSpPr txBox="1"/>
          <p:nvPr/>
        </p:nvSpPr>
        <p:spPr>
          <a:xfrm>
            <a:off x="565299" y="187473"/>
            <a:ext cx="7691306" cy="1200265"/>
          </a:xfrm>
          <a:prstGeom prst="rect">
            <a:avLst/>
          </a:prstGeom>
        </p:spPr>
        <p:txBody>
          <a:bodyPr lIns="0" tIns="0" rIns="0" bIns="0" rtlCol="0" anchor="t">
            <a:spAutoFit/>
          </a:bodyPr>
          <a:lstStyle/>
          <a:p>
            <a:pPr algn="l">
              <a:lnSpc>
                <a:spcPts val="9924"/>
              </a:lnSpc>
            </a:pPr>
            <a:r>
              <a:rPr lang="en-US" sz="8000" dirty="0">
                <a:solidFill>
                  <a:srgbClr val="72422A"/>
                </a:solidFill>
                <a:latin typeface="Heading Now 61-68"/>
                <a:ea typeface="Heading Now 61-68"/>
                <a:cs typeface="Heading Now 61-68"/>
                <a:sym typeface="Heading Now 61-68"/>
              </a:rPr>
              <a:t>Data Overview</a:t>
            </a:r>
          </a:p>
        </p:txBody>
      </p:sp>
      <p:sp>
        <p:nvSpPr>
          <p:cNvPr id="13" name="TextBox 13"/>
          <p:cNvSpPr txBox="1"/>
          <p:nvPr/>
        </p:nvSpPr>
        <p:spPr>
          <a:xfrm>
            <a:off x="701751" y="1689229"/>
            <a:ext cx="8305799" cy="6894195"/>
          </a:xfrm>
          <a:prstGeom prst="rect">
            <a:avLst/>
          </a:prstGeom>
        </p:spPr>
        <p:txBody>
          <a:bodyPr wrap="square" lIns="0" tIns="0" rIns="0" bIns="0" rtlCol="0" anchor="t">
            <a:spAutoFit/>
          </a:bodyPr>
          <a:lstStyle/>
          <a:p>
            <a:endParaRPr lang="en-US" sz="2400" b="1" dirty="0"/>
          </a:p>
          <a:p>
            <a:r>
              <a:rPr lang="en-US" sz="2400" dirty="0"/>
              <a:t>Worked with a multi-dimensional business dataset incorporating customer segments, geographic regions, and discount bands to build interactive Power BI dashboards. Enabled performance comparison across markets, evaluated pricing strategies, and delivered actionable insights on sales, discounts, and profit margins.</a:t>
            </a:r>
          </a:p>
          <a:p>
            <a:endParaRPr lang="en-US" sz="2000" dirty="0"/>
          </a:p>
          <a:p>
            <a:r>
              <a:rPr lang="en-US" sz="2800" b="1" dirty="0"/>
              <a:t>Comprehensive Financial Metrics</a:t>
            </a:r>
          </a:p>
          <a:p>
            <a:endParaRPr lang="en-US" sz="2000" b="1" dirty="0"/>
          </a:p>
          <a:p>
            <a:pPr marL="342900" indent="-342900">
              <a:buFont typeface="Arial" panose="020B0604020202020204" pitchFamily="34" charset="0"/>
              <a:buChar char="•"/>
            </a:pPr>
            <a:r>
              <a:rPr lang="en-US" sz="2400" dirty="0"/>
              <a:t>Units Sold</a:t>
            </a:r>
          </a:p>
          <a:p>
            <a:pPr marL="342900" indent="-342900">
              <a:buFont typeface="Arial" panose="020B0604020202020204" pitchFamily="34" charset="0"/>
              <a:buChar char="•"/>
            </a:pPr>
            <a:r>
              <a:rPr lang="en-US" sz="2400" dirty="0"/>
              <a:t>Manufacturing Cost per Unit</a:t>
            </a:r>
          </a:p>
          <a:p>
            <a:pPr marL="342900" indent="-342900">
              <a:buFont typeface="Arial" panose="020B0604020202020204" pitchFamily="34" charset="0"/>
              <a:buChar char="•"/>
            </a:pPr>
            <a:r>
              <a:rPr lang="en-US" sz="2400" dirty="0"/>
              <a:t>Sale Price per Unit</a:t>
            </a:r>
          </a:p>
          <a:p>
            <a:pPr marL="342900" indent="-342900">
              <a:buFont typeface="Arial" panose="020B0604020202020204" pitchFamily="34" charset="0"/>
              <a:buChar char="•"/>
            </a:pPr>
            <a:r>
              <a:rPr lang="en-US" sz="2400" dirty="0"/>
              <a:t>Gross Sales (Units Sold × Sale Price)</a:t>
            </a:r>
          </a:p>
          <a:p>
            <a:pPr marL="342900" indent="-342900">
              <a:buFont typeface="Arial" panose="020B0604020202020204" pitchFamily="34" charset="0"/>
              <a:buChar char="•"/>
            </a:pPr>
            <a:r>
              <a:rPr lang="en-US" sz="2400" dirty="0"/>
              <a:t>Discounts Applied</a:t>
            </a:r>
          </a:p>
          <a:p>
            <a:pPr marL="342900" indent="-342900">
              <a:buFont typeface="Arial" panose="020B0604020202020204" pitchFamily="34" charset="0"/>
              <a:buChar char="•"/>
            </a:pPr>
            <a:r>
              <a:rPr lang="en-US" sz="2400" dirty="0"/>
              <a:t>Net Sales (after discounts)</a:t>
            </a:r>
          </a:p>
          <a:p>
            <a:pPr marL="342900" indent="-342900">
              <a:buFont typeface="Arial" panose="020B0604020202020204" pitchFamily="34" charset="0"/>
              <a:buChar char="•"/>
            </a:pPr>
            <a:r>
              <a:rPr lang="en-US" sz="2400" dirty="0"/>
              <a:t>COGS (Cost of Goods Sold)</a:t>
            </a:r>
          </a:p>
          <a:p>
            <a:pPr marL="342900" indent="-342900">
              <a:buFont typeface="Arial" panose="020B0604020202020204" pitchFamily="34" charset="0"/>
              <a:buChar char="•"/>
            </a:pPr>
            <a:r>
              <a:rPr lang="en-US" sz="2400" dirty="0"/>
              <a:t>Profit (Net Sales – COGS) </a:t>
            </a:r>
          </a:p>
          <a:p>
            <a:endParaRPr lang="en-US" sz="2000" dirty="0"/>
          </a:p>
        </p:txBody>
      </p:sp>
      <p:sp>
        <p:nvSpPr>
          <p:cNvPr id="20" name="TextBox 20"/>
          <p:cNvSpPr txBox="1"/>
          <p:nvPr/>
        </p:nvSpPr>
        <p:spPr>
          <a:xfrm>
            <a:off x="13779008" y="6747396"/>
            <a:ext cx="3480292" cy="1019175"/>
          </a:xfrm>
          <a:prstGeom prst="rect">
            <a:avLst/>
          </a:prstGeom>
        </p:spPr>
        <p:txBody>
          <a:bodyPr lIns="0" tIns="0" rIns="0" bIns="0" rtlCol="0" anchor="t">
            <a:spAutoFit/>
          </a:bodyPr>
          <a:lstStyle/>
          <a:p>
            <a:pPr algn="ctr">
              <a:lnSpc>
                <a:spcPts val="6299"/>
              </a:lnSpc>
            </a:pPr>
            <a:r>
              <a:rPr lang="en-US" sz="6999" b="1">
                <a:solidFill>
                  <a:srgbClr val="FFFFFF"/>
                </a:solidFill>
                <a:latin typeface="Heading Now 61-68 Bold"/>
                <a:ea typeface="Heading Now 61-68 Bold"/>
                <a:cs typeface="Heading Now 61-68 Bold"/>
                <a:sym typeface="Heading Now 61-68 Bold"/>
              </a:rPr>
              <a:t>21%</a:t>
            </a:r>
          </a:p>
        </p:txBody>
      </p:sp>
      <p:sp>
        <p:nvSpPr>
          <p:cNvPr id="21" name="TextBox 20">
            <a:extLst>
              <a:ext uri="{FF2B5EF4-FFF2-40B4-BE49-F238E27FC236}">
                <a16:creationId xmlns:a16="http://schemas.microsoft.com/office/drawing/2014/main" id="{C76223D4-E959-A6E7-D6AB-E85069499878}"/>
              </a:ext>
            </a:extLst>
          </p:cNvPr>
          <p:cNvSpPr txBox="1"/>
          <p:nvPr/>
        </p:nvSpPr>
        <p:spPr>
          <a:xfrm>
            <a:off x="9570286" y="1998241"/>
            <a:ext cx="5105400" cy="7663636"/>
          </a:xfrm>
          <a:prstGeom prst="rect">
            <a:avLst/>
          </a:prstGeom>
          <a:noFill/>
        </p:spPr>
        <p:txBody>
          <a:bodyPr wrap="square" rtlCol="0">
            <a:spAutoFit/>
          </a:bodyPr>
          <a:lstStyle/>
          <a:p>
            <a:r>
              <a:rPr lang="en-IN" sz="2800" b="1" dirty="0"/>
              <a:t>Product :</a:t>
            </a:r>
          </a:p>
          <a:p>
            <a:endParaRPr lang="en-IN" sz="2400" dirty="0"/>
          </a:p>
          <a:p>
            <a:pPr marL="342900" indent="-342900">
              <a:buFont typeface="Arial" panose="020B0604020202020204" pitchFamily="34" charset="0"/>
              <a:buChar char="•"/>
            </a:pPr>
            <a:r>
              <a:rPr lang="en-IN" sz="2400" dirty="0"/>
              <a:t>Carretera (Road)</a:t>
            </a:r>
          </a:p>
          <a:p>
            <a:pPr marL="342900" indent="-342900">
              <a:buFont typeface="Arial" panose="020B0604020202020204" pitchFamily="34" charset="0"/>
              <a:buChar char="•"/>
            </a:pPr>
            <a:r>
              <a:rPr lang="en-IN" sz="2400" dirty="0"/>
              <a:t>Montana (Mountain)</a:t>
            </a:r>
          </a:p>
          <a:p>
            <a:pPr marL="342900" indent="-342900">
              <a:buFont typeface="Arial" panose="020B0604020202020204" pitchFamily="34" charset="0"/>
              <a:buChar char="•"/>
            </a:pPr>
            <a:r>
              <a:rPr lang="en-IN" sz="2400" dirty="0" err="1"/>
              <a:t>Paseo</a:t>
            </a:r>
            <a:r>
              <a:rPr lang="en-IN" sz="2400" dirty="0"/>
              <a:t> (Hybrid/City)</a:t>
            </a:r>
          </a:p>
          <a:p>
            <a:pPr marL="342900" indent="-342900">
              <a:buFont typeface="Arial" panose="020B0604020202020204" pitchFamily="34" charset="0"/>
              <a:buChar char="•"/>
            </a:pPr>
            <a:r>
              <a:rPr lang="en-IN" sz="2400" dirty="0"/>
              <a:t>Velo (Performance)</a:t>
            </a:r>
          </a:p>
          <a:p>
            <a:pPr marL="342900" indent="-342900">
              <a:buFont typeface="Arial" panose="020B0604020202020204" pitchFamily="34" charset="0"/>
              <a:buChar char="•"/>
            </a:pPr>
            <a:r>
              <a:rPr lang="en-IN" sz="2400" dirty="0"/>
              <a:t>VTT (Off-road)</a:t>
            </a:r>
          </a:p>
          <a:p>
            <a:pPr marL="342900" indent="-342900">
              <a:buFont typeface="Arial" panose="020B0604020202020204" pitchFamily="34" charset="0"/>
              <a:buChar char="•"/>
            </a:pPr>
            <a:r>
              <a:rPr lang="en-IN" sz="2400" dirty="0"/>
              <a:t>Amarilla (Sport/Hybrid</a:t>
            </a:r>
            <a:r>
              <a:rPr lang="en-IN" dirty="0"/>
              <a:t>)</a:t>
            </a:r>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endParaRPr lang="en-IN" dirty="0"/>
          </a:p>
          <a:p>
            <a:endParaRPr lang="en-US" sz="2800" dirty="0"/>
          </a:p>
          <a:p>
            <a:endParaRPr lang="en-US" sz="2800" dirty="0"/>
          </a:p>
          <a:p>
            <a:r>
              <a:rPr lang="en-US" sz="2800" b="1" dirty="0"/>
              <a:t>Detailed Time Intelligence Fields</a:t>
            </a:r>
          </a:p>
          <a:p>
            <a:endParaRPr lang="en-US" sz="2800" dirty="0"/>
          </a:p>
          <a:p>
            <a:pPr marL="457200" indent="-457200">
              <a:buFont typeface="Arial" panose="020B0604020202020204" pitchFamily="34" charset="0"/>
              <a:buChar char="•"/>
            </a:pPr>
            <a:r>
              <a:rPr lang="en-US" sz="2800" dirty="0"/>
              <a:t>Transaction Date</a:t>
            </a:r>
          </a:p>
          <a:p>
            <a:pPr marL="457200" indent="-457200">
              <a:buFont typeface="Arial" panose="020B0604020202020204" pitchFamily="34" charset="0"/>
              <a:buChar char="•"/>
            </a:pPr>
            <a:r>
              <a:rPr lang="en-US" sz="2800" dirty="0"/>
              <a:t>Month Number</a:t>
            </a:r>
          </a:p>
          <a:p>
            <a:pPr marL="457200" indent="-457200">
              <a:buFont typeface="Arial" panose="020B0604020202020204" pitchFamily="34" charset="0"/>
              <a:buChar char="•"/>
            </a:pPr>
            <a:r>
              <a:rPr lang="en-US" sz="2800" dirty="0"/>
              <a:t>Month Name</a:t>
            </a:r>
          </a:p>
          <a:p>
            <a:pPr marL="457200" indent="-457200">
              <a:buFont typeface="Arial" panose="020B0604020202020204" pitchFamily="34" charset="0"/>
              <a:buChar char="•"/>
            </a:pPr>
            <a:r>
              <a:rPr lang="en-US" sz="2800" dirty="0"/>
              <a:t>Year</a:t>
            </a:r>
          </a:p>
          <a:p>
            <a:pPr marL="342900" indent="-342900">
              <a:buFont typeface="Arial" panose="020B0604020202020204" pitchFamily="34" charset="0"/>
              <a:buChar char="•"/>
            </a:pPr>
            <a:endParaRPr lang="en-IN" dirty="0"/>
          </a:p>
          <a:p>
            <a:endParaRPr lang="en-IN" dirty="0"/>
          </a:p>
        </p:txBody>
      </p:sp>
      <p:sp>
        <p:nvSpPr>
          <p:cNvPr id="31" name="Freeform 6">
            <a:extLst>
              <a:ext uri="{FF2B5EF4-FFF2-40B4-BE49-F238E27FC236}">
                <a16:creationId xmlns:a16="http://schemas.microsoft.com/office/drawing/2014/main" id="{BA1BBF03-98C0-3765-6B54-FBBE07B07D22}"/>
              </a:ext>
            </a:extLst>
          </p:cNvPr>
          <p:cNvSpPr/>
          <p:nvPr/>
        </p:nvSpPr>
        <p:spPr>
          <a:xfrm>
            <a:off x="14864316" y="7474990"/>
            <a:ext cx="3048000" cy="2195674"/>
          </a:xfrm>
          <a:custGeom>
            <a:avLst/>
            <a:gdLst/>
            <a:ahLst/>
            <a:cxnLst/>
            <a:rect l="l" t="t" r="r" b="b"/>
            <a:pathLst>
              <a:path w="916620" h="783219">
                <a:moveTo>
                  <a:pt x="91205" y="0"/>
                </a:moveTo>
                <a:lnTo>
                  <a:pt x="825416" y="0"/>
                </a:lnTo>
                <a:cubicBezTo>
                  <a:pt x="849605" y="0"/>
                  <a:pt x="872803" y="9609"/>
                  <a:pt x="889907" y="26713"/>
                </a:cubicBezTo>
                <a:cubicBezTo>
                  <a:pt x="907011" y="43817"/>
                  <a:pt x="916620" y="67016"/>
                  <a:pt x="916620" y="91205"/>
                </a:cubicBezTo>
                <a:lnTo>
                  <a:pt x="916620" y="692014"/>
                </a:lnTo>
                <a:cubicBezTo>
                  <a:pt x="916620" y="716203"/>
                  <a:pt x="907011" y="739402"/>
                  <a:pt x="889907" y="756506"/>
                </a:cubicBezTo>
                <a:cubicBezTo>
                  <a:pt x="872803" y="773610"/>
                  <a:pt x="849605" y="783219"/>
                  <a:pt x="825416" y="783219"/>
                </a:cubicBezTo>
                <a:lnTo>
                  <a:pt x="91205" y="783219"/>
                </a:lnTo>
                <a:cubicBezTo>
                  <a:pt x="67016" y="783219"/>
                  <a:pt x="43817" y="773610"/>
                  <a:pt x="26713" y="756506"/>
                </a:cubicBezTo>
                <a:cubicBezTo>
                  <a:pt x="9609" y="739402"/>
                  <a:pt x="0" y="716203"/>
                  <a:pt x="0" y="692014"/>
                </a:cubicBezTo>
                <a:lnTo>
                  <a:pt x="0" y="91205"/>
                </a:lnTo>
                <a:cubicBezTo>
                  <a:pt x="0" y="67016"/>
                  <a:pt x="9609" y="43817"/>
                  <a:pt x="26713" y="26713"/>
                </a:cubicBezTo>
                <a:cubicBezTo>
                  <a:pt x="43817" y="9609"/>
                  <a:pt x="67016" y="0"/>
                  <a:pt x="91205" y="0"/>
                </a:cubicBezTo>
                <a:close/>
              </a:path>
            </a:pathLst>
          </a:custGeom>
          <a:solidFill>
            <a:srgbClr val="72422A"/>
          </a:solidFill>
          <a:ln cap="rnd">
            <a:noFill/>
            <a:prstDash val="solid"/>
            <a:round/>
          </a:ln>
        </p:spPr>
        <p:txBody>
          <a:bodyPr/>
          <a:lstStyle/>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a:t>
            </a:r>
            <a:r>
              <a:rPr lang="en-IN" sz="2400" b="1" spc="50" dirty="0">
                <a:ln w="0"/>
                <a:solidFill>
                  <a:schemeClr val="bg1"/>
                </a:solidFill>
                <a:effectLst>
                  <a:innerShdw blurRad="63500" dist="50800" dir="13500000">
                    <a:srgbClr val="000000">
                      <a:alpha val="50000"/>
                    </a:srgbClr>
                  </a:innerShdw>
                </a:effectLst>
                <a:latin typeface="Arial Rounded MT Bold" panose="020F0704030504030204" pitchFamily="34" charset="0"/>
              </a:rPr>
              <a:t>Total Discount</a:t>
            </a:r>
          </a:p>
          <a:p>
            <a:endParaRPr lang="en-IN" sz="2800" b="1" spc="50" dirty="0">
              <a:ln w="0"/>
              <a:solidFill>
                <a:schemeClr val="bg2"/>
              </a:solidFill>
              <a:effectLst>
                <a:innerShdw blurRad="63500" dist="50800" dir="13500000">
                  <a:srgbClr val="000000">
                    <a:alpha val="50000"/>
                  </a:srgbClr>
                </a:innerShdw>
              </a:effectLst>
            </a:endParaRPr>
          </a:p>
          <a:p>
            <a:r>
              <a:rPr lang="en-IN" sz="4800" b="1" spc="50" dirty="0">
                <a:ln w="0"/>
                <a:solidFill>
                  <a:schemeClr val="bg2"/>
                </a:solidFill>
                <a:effectLst>
                  <a:innerShdw blurRad="63500" dist="50800" dir="13500000">
                    <a:srgbClr val="000000">
                      <a:alpha val="50000"/>
                    </a:srgbClr>
                  </a:innerShdw>
                </a:effectLst>
                <a:latin typeface="Arial Black" panose="020B0A04020102020204" pitchFamily="34" charset="0"/>
              </a:rPr>
              <a:t> 9.21 M</a:t>
            </a:r>
            <a:endParaRPr lang="en-IN" sz="4800" dirty="0">
              <a:ln w="0"/>
              <a:effectLst>
                <a:outerShdw blurRad="38100" dist="19050" dir="2700000" algn="tl" rotWithShape="0">
                  <a:schemeClr val="dk1">
                    <a:alpha val="40000"/>
                  </a:schemeClr>
                </a:outerShdw>
              </a:effectLst>
              <a:latin typeface="Arial Black" panose="020B0A04020102020204" pitchFamily="34" charset="0"/>
            </a:endParaRPr>
          </a:p>
        </p:txBody>
      </p:sp>
      <p:sp>
        <p:nvSpPr>
          <p:cNvPr id="36" name="Freeform 6">
            <a:extLst>
              <a:ext uri="{FF2B5EF4-FFF2-40B4-BE49-F238E27FC236}">
                <a16:creationId xmlns:a16="http://schemas.microsoft.com/office/drawing/2014/main" id="{58FFB104-5B9A-5571-5A97-375F5DD80F15}"/>
              </a:ext>
            </a:extLst>
          </p:cNvPr>
          <p:cNvSpPr/>
          <p:nvPr/>
        </p:nvSpPr>
        <p:spPr>
          <a:xfrm>
            <a:off x="14864316" y="5013216"/>
            <a:ext cx="3048000" cy="2195674"/>
          </a:xfrm>
          <a:custGeom>
            <a:avLst/>
            <a:gdLst/>
            <a:ahLst/>
            <a:cxnLst/>
            <a:rect l="l" t="t" r="r" b="b"/>
            <a:pathLst>
              <a:path w="916620" h="783219">
                <a:moveTo>
                  <a:pt x="91205" y="0"/>
                </a:moveTo>
                <a:lnTo>
                  <a:pt x="825416" y="0"/>
                </a:lnTo>
                <a:cubicBezTo>
                  <a:pt x="849605" y="0"/>
                  <a:pt x="872803" y="9609"/>
                  <a:pt x="889907" y="26713"/>
                </a:cubicBezTo>
                <a:cubicBezTo>
                  <a:pt x="907011" y="43817"/>
                  <a:pt x="916620" y="67016"/>
                  <a:pt x="916620" y="91205"/>
                </a:cubicBezTo>
                <a:lnTo>
                  <a:pt x="916620" y="692014"/>
                </a:lnTo>
                <a:cubicBezTo>
                  <a:pt x="916620" y="716203"/>
                  <a:pt x="907011" y="739402"/>
                  <a:pt x="889907" y="756506"/>
                </a:cubicBezTo>
                <a:cubicBezTo>
                  <a:pt x="872803" y="773610"/>
                  <a:pt x="849605" y="783219"/>
                  <a:pt x="825416" y="783219"/>
                </a:cubicBezTo>
                <a:lnTo>
                  <a:pt x="91205" y="783219"/>
                </a:lnTo>
                <a:cubicBezTo>
                  <a:pt x="67016" y="783219"/>
                  <a:pt x="43817" y="773610"/>
                  <a:pt x="26713" y="756506"/>
                </a:cubicBezTo>
                <a:cubicBezTo>
                  <a:pt x="9609" y="739402"/>
                  <a:pt x="0" y="716203"/>
                  <a:pt x="0" y="692014"/>
                </a:cubicBezTo>
                <a:lnTo>
                  <a:pt x="0" y="91205"/>
                </a:lnTo>
                <a:cubicBezTo>
                  <a:pt x="0" y="67016"/>
                  <a:pt x="9609" y="43817"/>
                  <a:pt x="26713" y="26713"/>
                </a:cubicBezTo>
                <a:cubicBezTo>
                  <a:pt x="43817" y="9609"/>
                  <a:pt x="67016" y="0"/>
                  <a:pt x="91205" y="0"/>
                </a:cubicBezTo>
                <a:close/>
              </a:path>
            </a:pathLst>
          </a:custGeom>
          <a:solidFill>
            <a:srgbClr val="72422A"/>
          </a:solidFill>
          <a:ln cap="rnd">
            <a:noFill/>
            <a:prstDash val="solid"/>
            <a:round/>
          </a:ln>
        </p:spPr>
        <p:txBody>
          <a:bodyPr/>
          <a:lstStyle/>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a:t>
            </a:r>
            <a:r>
              <a:rPr lang="en-IN" sz="2400" b="1" spc="50" dirty="0">
                <a:ln w="0"/>
                <a:solidFill>
                  <a:schemeClr val="bg1"/>
                </a:solidFill>
                <a:effectLst>
                  <a:innerShdw blurRad="63500" dist="50800" dir="13500000">
                    <a:srgbClr val="000000">
                      <a:alpha val="50000"/>
                    </a:srgbClr>
                  </a:innerShdw>
                </a:effectLst>
                <a:latin typeface="Arial Rounded MT Bold" panose="020F0704030504030204" pitchFamily="34" charset="0"/>
              </a:rPr>
              <a:t>Total Profit</a:t>
            </a:r>
          </a:p>
          <a:p>
            <a:endParaRPr lang="en-IN" sz="2800" b="1" spc="50" dirty="0">
              <a:ln w="0"/>
              <a:solidFill>
                <a:schemeClr val="bg2"/>
              </a:solidFill>
              <a:effectLst>
                <a:innerShdw blurRad="63500" dist="50800" dir="13500000">
                  <a:srgbClr val="000000">
                    <a:alpha val="50000"/>
                  </a:srgbClr>
                </a:innerShdw>
              </a:effectLst>
            </a:endParaRPr>
          </a:p>
          <a:p>
            <a:r>
              <a:rPr lang="en-IN" sz="4800" b="1" spc="50" dirty="0">
                <a:ln w="0"/>
                <a:solidFill>
                  <a:schemeClr val="bg2"/>
                </a:solidFill>
                <a:effectLst>
                  <a:innerShdw blurRad="63500" dist="50800" dir="13500000">
                    <a:srgbClr val="000000">
                      <a:alpha val="50000"/>
                    </a:srgbClr>
                  </a:innerShdw>
                </a:effectLst>
                <a:latin typeface="Arial Black" panose="020B0A04020102020204" pitchFamily="34" charset="0"/>
              </a:rPr>
              <a:t>12.06M+</a:t>
            </a:r>
            <a:endParaRPr lang="en-IN" sz="4800" dirty="0">
              <a:ln w="0"/>
              <a:effectLst>
                <a:outerShdw blurRad="38100" dist="19050" dir="2700000" algn="tl" rotWithShape="0">
                  <a:schemeClr val="dk1">
                    <a:alpha val="40000"/>
                  </a:schemeClr>
                </a:outerShdw>
              </a:effectLst>
              <a:latin typeface="Arial Black" panose="020B0A04020102020204" pitchFamily="34" charset="0"/>
            </a:endParaRPr>
          </a:p>
        </p:txBody>
      </p:sp>
      <p:sp>
        <p:nvSpPr>
          <p:cNvPr id="37" name="Freeform 6">
            <a:extLst>
              <a:ext uri="{FF2B5EF4-FFF2-40B4-BE49-F238E27FC236}">
                <a16:creationId xmlns:a16="http://schemas.microsoft.com/office/drawing/2014/main" id="{60955366-4FE5-2309-33B9-E1CAF1DDE5AF}"/>
              </a:ext>
            </a:extLst>
          </p:cNvPr>
          <p:cNvSpPr/>
          <p:nvPr/>
        </p:nvSpPr>
        <p:spPr>
          <a:xfrm>
            <a:off x="14796977" y="2586795"/>
            <a:ext cx="3048000" cy="2195674"/>
          </a:xfrm>
          <a:custGeom>
            <a:avLst/>
            <a:gdLst/>
            <a:ahLst/>
            <a:cxnLst/>
            <a:rect l="l" t="t" r="r" b="b"/>
            <a:pathLst>
              <a:path w="916620" h="783219">
                <a:moveTo>
                  <a:pt x="91205" y="0"/>
                </a:moveTo>
                <a:lnTo>
                  <a:pt x="825416" y="0"/>
                </a:lnTo>
                <a:cubicBezTo>
                  <a:pt x="849605" y="0"/>
                  <a:pt x="872803" y="9609"/>
                  <a:pt x="889907" y="26713"/>
                </a:cubicBezTo>
                <a:cubicBezTo>
                  <a:pt x="907011" y="43817"/>
                  <a:pt x="916620" y="67016"/>
                  <a:pt x="916620" y="91205"/>
                </a:cubicBezTo>
                <a:lnTo>
                  <a:pt x="916620" y="692014"/>
                </a:lnTo>
                <a:cubicBezTo>
                  <a:pt x="916620" y="716203"/>
                  <a:pt x="907011" y="739402"/>
                  <a:pt x="889907" y="756506"/>
                </a:cubicBezTo>
                <a:cubicBezTo>
                  <a:pt x="872803" y="773610"/>
                  <a:pt x="849605" y="783219"/>
                  <a:pt x="825416" y="783219"/>
                </a:cubicBezTo>
                <a:lnTo>
                  <a:pt x="91205" y="783219"/>
                </a:lnTo>
                <a:cubicBezTo>
                  <a:pt x="67016" y="783219"/>
                  <a:pt x="43817" y="773610"/>
                  <a:pt x="26713" y="756506"/>
                </a:cubicBezTo>
                <a:cubicBezTo>
                  <a:pt x="9609" y="739402"/>
                  <a:pt x="0" y="716203"/>
                  <a:pt x="0" y="692014"/>
                </a:cubicBezTo>
                <a:lnTo>
                  <a:pt x="0" y="91205"/>
                </a:lnTo>
                <a:cubicBezTo>
                  <a:pt x="0" y="67016"/>
                  <a:pt x="9609" y="43817"/>
                  <a:pt x="26713" y="26713"/>
                </a:cubicBezTo>
                <a:cubicBezTo>
                  <a:pt x="43817" y="9609"/>
                  <a:pt x="67016" y="0"/>
                  <a:pt x="91205" y="0"/>
                </a:cubicBezTo>
                <a:close/>
              </a:path>
            </a:pathLst>
          </a:custGeom>
          <a:solidFill>
            <a:srgbClr val="72422A"/>
          </a:solidFill>
          <a:ln cap="rnd">
            <a:noFill/>
            <a:prstDash val="solid"/>
            <a:round/>
          </a:ln>
        </p:spPr>
        <p:txBody>
          <a:bodyPr/>
          <a:lstStyle/>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Net Sales</a:t>
            </a:r>
          </a:p>
          <a:p>
            <a:endParaRPr lang="en-IN" sz="2800" b="1" spc="50" dirty="0">
              <a:ln w="0"/>
              <a:solidFill>
                <a:schemeClr val="bg2"/>
              </a:solidFill>
              <a:effectLst>
                <a:innerShdw blurRad="63500" dist="50800" dir="13500000">
                  <a:srgbClr val="000000">
                    <a:alpha val="50000"/>
                  </a:srgbClr>
                </a:innerShdw>
              </a:effectLst>
            </a:endParaRPr>
          </a:p>
          <a:p>
            <a:r>
              <a:rPr lang="en-IN" sz="4000" b="1" spc="50" dirty="0">
                <a:ln w="0"/>
                <a:solidFill>
                  <a:schemeClr val="bg2"/>
                </a:solidFill>
                <a:effectLst>
                  <a:innerShdw blurRad="63500" dist="50800" dir="13500000">
                    <a:srgbClr val="000000">
                      <a:alpha val="50000"/>
                    </a:srgbClr>
                  </a:innerShdw>
                </a:effectLst>
                <a:latin typeface="Arial Black" panose="020B0A04020102020204" pitchFamily="34" charset="0"/>
              </a:rPr>
              <a:t>118.73M+</a:t>
            </a:r>
            <a:endParaRPr lang="en-IN" sz="4000" dirty="0">
              <a:ln w="0"/>
              <a:effectLst>
                <a:outerShdw blurRad="38100" dist="19050" dir="2700000" algn="tl" rotWithShape="0">
                  <a:schemeClr val="dk1">
                    <a:alpha val="40000"/>
                  </a:schemeClr>
                </a:outerShdw>
              </a:effectLst>
              <a:latin typeface="Arial Black" panose="020B0A04020102020204" pitchFamily="34" charset="0"/>
            </a:endParaRPr>
          </a:p>
          <a:p>
            <a:endParaRPr lang="en-IN" sz="4800" dirty="0">
              <a:ln w="0"/>
              <a:effectLst>
                <a:outerShdw blurRad="38100" dist="19050" dir="2700000" algn="tl" rotWithShape="0">
                  <a:schemeClr val="dk1">
                    <a:alpha val="40000"/>
                  </a:schemeClr>
                </a:outerShdw>
              </a:effectLst>
              <a:latin typeface="Arial Black" panose="020B0A04020102020204" pitchFamily="34" charset="0"/>
            </a:endParaRPr>
          </a:p>
        </p:txBody>
      </p:sp>
      <p:sp>
        <p:nvSpPr>
          <p:cNvPr id="38" name="Freeform 6">
            <a:extLst>
              <a:ext uri="{FF2B5EF4-FFF2-40B4-BE49-F238E27FC236}">
                <a16:creationId xmlns:a16="http://schemas.microsoft.com/office/drawing/2014/main" id="{76EF4542-D09E-37C4-3CC3-8A985071E16A}"/>
              </a:ext>
            </a:extLst>
          </p:cNvPr>
          <p:cNvSpPr/>
          <p:nvPr/>
        </p:nvSpPr>
        <p:spPr>
          <a:xfrm>
            <a:off x="14796977" y="172355"/>
            <a:ext cx="3048000" cy="2195674"/>
          </a:xfrm>
          <a:custGeom>
            <a:avLst/>
            <a:gdLst/>
            <a:ahLst/>
            <a:cxnLst/>
            <a:rect l="l" t="t" r="r" b="b"/>
            <a:pathLst>
              <a:path w="916620" h="783219">
                <a:moveTo>
                  <a:pt x="91205" y="0"/>
                </a:moveTo>
                <a:lnTo>
                  <a:pt x="825416" y="0"/>
                </a:lnTo>
                <a:cubicBezTo>
                  <a:pt x="849605" y="0"/>
                  <a:pt x="872803" y="9609"/>
                  <a:pt x="889907" y="26713"/>
                </a:cubicBezTo>
                <a:cubicBezTo>
                  <a:pt x="907011" y="43817"/>
                  <a:pt x="916620" y="67016"/>
                  <a:pt x="916620" y="91205"/>
                </a:cubicBezTo>
                <a:lnTo>
                  <a:pt x="916620" y="692014"/>
                </a:lnTo>
                <a:cubicBezTo>
                  <a:pt x="916620" y="716203"/>
                  <a:pt x="907011" y="739402"/>
                  <a:pt x="889907" y="756506"/>
                </a:cubicBezTo>
                <a:cubicBezTo>
                  <a:pt x="872803" y="773610"/>
                  <a:pt x="849605" y="783219"/>
                  <a:pt x="825416" y="783219"/>
                </a:cubicBezTo>
                <a:lnTo>
                  <a:pt x="91205" y="783219"/>
                </a:lnTo>
                <a:cubicBezTo>
                  <a:pt x="67016" y="783219"/>
                  <a:pt x="43817" y="773610"/>
                  <a:pt x="26713" y="756506"/>
                </a:cubicBezTo>
                <a:cubicBezTo>
                  <a:pt x="9609" y="739402"/>
                  <a:pt x="0" y="716203"/>
                  <a:pt x="0" y="692014"/>
                </a:cubicBezTo>
                <a:lnTo>
                  <a:pt x="0" y="91205"/>
                </a:lnTo>
                <a:cubicBezTo>
                  <a:pt x="0" y="67016"/>
                  <a:pt x="9609" y="43817"/>
                  <a:pt x="26713" y="26713"/>
                </a:cubicBezTo>
                <a:cubicBezTo>
                  <a:pt x="43817" y="9609"/>
                  <a:pt x="67016" y="0"/>
                  <a:pt x="91205" y="0"/>
                </a:cubicBezTo>
                <a:close/>
              </a:path>
            </a:pathLst>
          </a:custGeom>
          <a:solidFill>
            <a:srgbClr val="72422A"/>
          </a:solidFill>
          <a:ln cap="rnd">
            <a:noFill/>
            <a:prstDash val="solid"/>
            <a:round/>
          </a:ln>
        </p:spPr>
        <p:txBody>
          <a:bodyPr/>
          <a:lstStyle/>
          <a:p>
            <a:r>
              <a:rPr lang="en-IN" sz="2400" b="1" spc="50" dirty="0">
                <a:ln w="0"/>
                <a:solidFill>
                  <a:schemeClr val="bg1"/>
                </a:solidFill>
                <a:effectLst>
                  <a:outerShdw blurRad="38100" dist="19050" dir="2700000" algn="tl" rotWithShape="0">
                    <a:schemeClr val="dk1">
                      <a:alpha val="40000"/>
                    </a:schemeClr>
                  </a:outerShdw>
                </a:effectLst>
                <a:latin typeface="Arial Rounded MT Bold" panose="020F0704030504030204" pitchFamily="34" charset="0"/>
              </a:rPr>
              <a:t>     Gross Sales</a:t>
            </a:r>
          </a:p>
          <a:p>
            <a:endParaRPr lang="en-IN" sz="2800" b="1" spc="50" dirty="0">
              <a:ln w="0"/>
              <a:solidFill>
                <a:schemeClr val="bg2"/>
              </a:solidFill>
              <a:effectLst>
                <a:innerShdw blurRad="63500" dist="50800" dir="13500000">
                  <a:srgbClr val="000000">
                    <a:alpha val="50000"/>
                  </a:srgbClr>
                </a:innerShdw>
              </a:effectLst>
            </a:endParaRPr>
          </a:p>
          <a:p>
            <a:r>
              <a:rPr lang="en-IN" sz="4000" b="1" spc="50" dirty="0">
                <a:ln w="0"/>
                <a:solidFill>
                  <a:schemeClr val="bg2"/>
                </a:solidFill>
                <a:effectLst>
                  <a:innerShdw blurRad="63500" dist="50800" dir="13500000">
                    <a:srgbClr val="000000">
                      <a:alpha val="50000"/>
                    </a:srgbClr>
                  </a:innerShdw>
                </a:effectLst>
                <a:latin typeface="Arial Black" panose="020B0A04020102020204" pitchFamily="34" charset="0"/>
              </a:rPr>
              <a:t>127.93M+</a:t>
            </a:r>
            <a:endParaRPr lang="en-IN" sz="4000" dirty="0">
              <a:ln w="0"/>
              <a:effectLst>
                <a:outerShdw blurRad="38100" dist="19050" dir="2700000" algn="tl" rotWithShape="0">
                  <a:schemeClr val="dk1">
                    <a:alpha val="40000"/>
                  </a:schemeClr>
                </a:outerShdw>
              </a:effectLst>
              <a:latin typeface="Arial Black" panose="020B0A040201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58E7AB-A5EC-3419-EEB1-3E8FAEB5D94B}"/>
            </a:ext>
          </a:extLst>
        </p:cNvPr>
        <p:cNvGrpSpPr/>
        <p:nvPr/>
      </p:nvGrpSpPr>
      <p:grpSpPr>
        <a:xfrm>
          <a:off x="0" y="0"/>
          <a:ext cx="0" cy="0"/>
          <a:chOff x="0" y="0"/>
          <a:chExt cx="0" cy="0"/>
        </a:xfrm>
      </p:grpSpPr>
      <p:sp>
        <p:nvSpPr>
          <p:cNvPr id="3" name="TextBox 3">
            <a:extLst>
              <a:ext uri="{FF2B5EF4-FFF2-40B4-BE49-F238E27FC236}">
                <a16:creationId xmlns:a16="http://schemas.microsoft.com/office/drawing/2014/main" id="{F0855C87-F1CF-091C-0EF6-B92E5BD04BC4}"/>
              </a:ext>
            </a:extLst>
          </p:cNvPr>
          <p:cNvSpPr txBox="1"/>
          <p:nvPr/>
        </p:nvSpPr>
        <p:spPr>
          <a:xfrm>
            <a:off x="1219200" y="2460778"/>
            <a:ext cx="6517114" cy="5365443"/>
          </a:xfrm>
          <a:prstGeom prst="rect">
            <a:avLst/>
          </a:prstGeom>
        </p:spPr>
        <p:txBody>
          <a:bodyPr lIns="0" tIns="0" rIns="0" bIns="0" rtlCol="0" anchor="t">
            <a:spAutoFit/>
          </a:bodyPr>
          <a:lstStyle/>
          <a:p>
            <a:pPr>
              <a:lnSpc>
                <a:spcPts val="3499"/>
              </a:lnSpc>
            </a:pPr>
            <a:r>
              <a:rPr lang="en-US" sz="2499" b="1" dirty="0">
                <a:solidFill>
                  <a:srgbClr val="000000"/>
                </a:solidFill>
                <a:latin typeface="DM Sans"/>
                <a:sym typeface="DM Sans"/>
              </a:rPr>
              <a:t>Analysis :</a:t>
            </a:r>
          </a:p>
          <a:p>
            <a:pPr>
              <a:lnSpc>
                <a:spcPts val="3499"/>
              </a:lnSpc>
            </a:pPr>
            <a:endParaRPr lang="en-US" sz="2499" b="1" dirty="0">
              <a:solidFill>
                <a:srgbClr val="000000"/>
              </a:solidFill>
              <a:latin typeface="DM Sans"/>
              <a:sym typeface="DM Sans"/>
            </a:endParaRPr>
          </a:p>
          <a:p>
            <a:pPr>
              <a:lnSpc>
                <a:spcPts val="3499"/>
              </a:lnSpc>
            </a:pPr>
            <a:r>
              <a:rPr lang="en-US" sz="2800" dirty="0"/>
              <a:t>Analysis of Net Sales shows that VTT and Paseo contribute the majority of revenue, Montana performs moderately, and Carretera underperforms. Further segmentation by customer segment and region is recommended to analyze profitability. Strategies should focus on boosting Montana and Carretera sales while leveraging VTT’s strong performance.</a:t>
            </a:r>
            <a:endParaRPr lang="en-US" sz="2800" dirty="0">
              <a:sym typeface="DM Sans"/>
            </a:endParaRPr>
          </a:p>
          <a:p>
            <a:pPr>
              <a:lnSpc>
                <a:spcPts val="3499"/>
              </a:lnSpc>
            </a:pPr>
            <a:r>
              <a:rPr lang="en-US" sz="2499" dirty="0">
                <a:solidFill>
                  <a:srgbClr val="000000"/>
                </a:solidFill>
                <a:latin typeface="DM Sans"/>
                <a:ea typeface="DM Sans"/>
                <a:cs typeface="DM Sans"/>
                <a:sym typeface="DM Sans"/>
              </a:rPr>
              <a:t>.</a:t>
            </a:r>
          </a:p>
        </p:txBody>
      </p:sp>
      <p:pic>
        <p:nvPicPr>
          <p:cNvPr id="10" name="Picture 9" descr="A screenshot of a computer&#10;&#10;AI-generated content may be incorrect.">
            <a:extLst>
              <a:ext uri="{FF2B5EF4-FFF2-40B4-BE49-F238E27FC236}">
                <a16:creationId xmlns:a16="http://schemas.microsoft.com/office/drawing/2014/main" id="{79C526A6-A1B8-A537-16FE-B511D515FB2A}"/>
              </a:ext>
            </a:extLst>
          </p:cNvPr>
          <p:cNvPicPr>
            <a:picLocks noChangeAspect="1"/>
          </p:cNvPicPr>
          <p:nvPr/>
        </p:nvPicPr>
        <p:blipFill>
          <a:blip r:embed="rId2"/>
          <a:srcRect b="11695"/>
          <a:stretch>
            <a:fillRect/>
          </a:stretch>
        </p:blipFill>
        <p:spPr>
          <a:xfrm>
            <a:off x="8229600" y="3447127"/>
            <a:ext cx="9525000" cy="4038601"/>
          </a:xfrm>
          <a:prstGeom prst="rect">
            <a:avLst/>
          </a:prstGeom>
        </p:spPr>
      </p:pic>
    </p:spTree>
    <p:extLst>
      <p:ext uri="{BB962C8B-B14F-4D97-AF65-F5344CB8AC3E}">
        <p14:creationId xmlns:p14="http://schemas.microsoft.com/office/powerpoint/2010/main" val="3899552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p:cNvGrpSpPr/>
        <p:nvPr/>
      </p:nvGrpSpPr>
      <p:grpSpPr>
        <a:xfrm>
          <a:off x="0" y="0"/>
          <a:ext cx="0" cy="0"/>
          <a:chOff x="0" y="0"/>
          <a:chExt cx="0" cy="0"/>
        </a:xfrm>
      </p:grpSpPr>
      <p:pic>
        <p:nvPicPr>
          <p:cNvPr id="11" name="Picture 10" descr="A graph of a country&#10;&#10;AI-generated content may be incorrect.">
            <a:extLst>
              <a:ext uri="{FF2B5EF4-FFF2-40B4-BE49-F238E27FC236}">
                <a16:creationId xmlns:a16="http://schemas.microsoft.com/office/drawing/2014/main" id="{D5F46EE9-B046-29DA-FE53-6ABB966A0FA0}"/>
              </a:ext>
            </a:extLst>
          </p:cNvPr>
          <p:cNvPicPr>
            <a:picLocks noChangeAspect="1"/>
          </p:cNvPicPr>
          <p:nvPr/>
        </p:nvPicPr>
        <p:blipFill>
          <a:blip r:embed="rId2"/>
          <a:srcRect t="1515" r="1719"/>
          <a:stretch>
            <a:fillRect/>
          </a:stretch>
        </p:blipFill>
        <p:spPr>
          <a:xfrm>
            <a:off x="8197702" y="2253806"/>
            <a:ext cx="9512596" cy="5779388"/>
          </a:xfrm>
          <a:prstGeom prst="rect">
            <a:avLst/>
          </a:prstGeom>
        </p:spPr>
      </p:pic>
      <p:sp>
        <p:nvSpPr>
          <p:cNvPr id="13" name="TextBox 12">
            <a:extLst>
              <a:ext uri="{FF2B5EF4-FFF2-40B4-BE49-F238E27FC236}">
                <a16:creationId xmlns:a16="http://schemas.microsoft.com/office/drawing/2014/main" id="{E45D3E62-7084-175A-CD40-A86CEB9860EA}"/>
              </a:ext>
            </a:extLst>
          </p:cNvPr>
          <p:cNvSpPr txBox="1"/>
          <p:nvPr/>
        </p:nvSpPr>
        <p:spPr>
          <a:xfrm>
            <a:off x="381000" y="3314700"/>
            <a:ext cx="7655442" cy="2431435"/>
          </a:xfrm>
          <a:prstGeom prst="rect">
            <a:avLst/>
          </a:prstGeom>
          <a:noFill/>
        </p:spPr>
        <p:txBody>
          <a:bodyPr wrap="square">
            <a:spAutoFit/>
          </a:bodyPr>
          <a:lstStyle/>
          <a:p>
            <a:r>
              <a:rPr lang="en-US" sz="2800" b="1" dirty="0"/>
              <a:t>Analysis:</a:t>
            </a:r>
          </a:p>
          <a:p>
            <a:endParaRPr lang="en-US" sz="2800" b="1" dirty="0"/>
          </a:p>
          <a:p>
            <a:r>
              <a:rPr lang="en-US" sz="2400" dirty="0"/>
              <a:t>Mexico, Germany, and Canada deliver the highest profit margins, France shows moderate profitability, and the USA has the lowest margin, likely due to higher costs or competitive pressures.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EC4E0E-2C25-14C9-51BA-E22E3E6FAF81}"/>
            </a:ext>
          </a:extLst>
        </p:cNvPr>
        <p:cNvGrpSpPr/>
        <p:nvPr/>
      </p:nvGrpSpPr>
      <p:grpSpPr>
        <a:xfrm>
          <a:off x="0" y="0"/>
          <a:ext cx="0" cy="0"/>
          <a:chOff x="0" y="0"/>
          <a:chExt cx="0" cy="0"/>
        </a:xfrm>
      </p:grpSpPr>
      <p:pic>
        <p:nvPicPr>
          <p:cNvPr id="11" name="Picture 10" descr="A blue and yellow pie chart&#10;&#10;AI-generated content may be incorrect.">
            <a:extLst>
              <a:ext uri="{FF2B5EF4-FFF2-40B4-BE49-F238E27FC236}">
                <a16:creationId xmlns:a16="http://schemas.microsoft.com/office/drawing/2014/main" id="{C9BF88A6-05C7-D581-FCB4-E70550931D98}"/>
              </a:ext>
            </a:extLst>
          </p:cNvPr>
          <p:cNvPicPr>
            <a:picLocks noChangeAspect="1"/>
          </p:cNvPicPr>
          <p:nvPr/>
        </p:nvPicPr>
        <p:blipFill>
          <a:blip r:embed="rId2"/>
          <a:stretch>
            <a:fillRect/>
          </a:stretch>
        </p:blipFill>
        <p:spPr>
          <a:xfrm>
            <a:off x="7543800" y="1485900"/>
            <a:ext cx="10308265" cy="5555726"/>
          </a:xfrm>
          <a:prstGeom prst="rect">
            <a:avLst/>
          </a:prstGeom>
        </p:spPr>
      </p:pic>
      <p:sp>
        <p:nvSpPr>
          <p:cNvPr id="14" name="TextBox 13">
            <a:extLst>
              <a:ext uri="{FF2B5EF4-FFF2-40B4-BE49-F238E27FC236}">
                <a16:creationId xmlns:a16="http://schemas.microsoft.com/office/drawing/2014/main" id="{296CFDC3-A451-12B7-7AF0-23E452D21080}"/>
              </a:ext>
            </a:extLst>
          </p:cNvPr>
          <p:cNvSpPr txBox="1"/>
          <p:nvPr/>
        </p:nvSpPr>
        <p:spPr>
          <a:xfrm>
            <a:off x="675168" y="2705100"/>
            <a:ext cx="5943600" cy="4801314"/>
          </a:xfrm>
          <a:prstGeom prst="rect">
            <a:avLst/>
          </a:prstGeom>
          <a:noFill/>
        </p:spPr>
        <p:txBody>
          <a:bodyPr wrap="square">
            <a:spAutoFit/>
          </a:bodyPr>
          <a:lstStyle/>
          <a:p>
            <a:endParaRPr lang="en-IN" dirty="0"/>
          </a:p>
          <a:p>
            <a:r>
              <a:rPr lang="en-US" sz="3200" b="1" dirty="0"/>
              <a:t>Analysis:</a:t>
            </a:r>
          </a:p>
          <a:p>
            <a:endParaRPr lang="en-US" sz="3200" b="1" dirty="0"/>
          </a:p>
          <a:p>
            <a:r>
              <a:rPr lang="en-US" sz="2800" dirty="0"/>
              <a:t>The business is performing well but relies heavily on the Enterprise segment, which accounts for 57% of profits. There is strong growth potential in Government (≈24% contribution) and Small Business, while Midmarket and Channel Partners require strategic review.</a:t>
            </a:r>
            <a:endParaRPr lang="en-IN" sz="2800" dirty="0"/>
          </a:p>
        </p:txBody>
      </p:sp>
      <p:graphicFrame>
        <p:nvGraphicFramePr>
          <p:cNvPr id="19" name="Table 18">
            <a:extLst>
              <a:ext uri="{FF2B5EF4-FFF2-40B4-BE49-F238E27FC236}">
                <a16:creationId xmlns:a16="http://schemas.microsoft.com/office/drawing/2014/main" id="{8F6E9B67-3469-C232-5A4A-DD1A1E510E96}"/>
              </a:ext>
            </a:extLst>
          </p:cNvPr>
          <p:cNvGraphicFramePr>
            <a:graphicFrameLocks noGrp="1"/>
          </p:cNvGraphicFramePr>
          <p:nvPr>
            <p:extLst>
              <p:ext uri="{D42A27DB-BD31-4B8C-83A1-F6EECF244321}">
                <p14:modId xmlns:p14="http://schemas.microsoft.com/office/powerpoint/2010/main" val="3511263523"/>
              </p:ext>
            </p:extLst>
          </p:nvPr>
        </p:nvGraphicFramePr>
        <p:xfrm>
          <a:off x="7543800" y="7353300"/>
          <a:ext cx="7061174" cy="1943314"/>
        </p:xfrm>
        <a:graphic>
          <a:graphicData uri="http://schemas.openxmlformats.org/drawingml/2006/table">
            <a:tbl>
              <a:tblPr firstRow="1" bandRow="1">
                <a:tableStyleId>{5C22544A-7EE6-4342-B048-85BDC9FD1C3A}</a:tableStyleId>
              </a:tblPr>
              <a:tblGrid>
                <a:gridCol w="2577954">
                  <a:extLst>
                    <a:ext uri="{9D8B030D-6E8A-4147-A177-3AD203B41FA5}">
                      <a16:colId xmlns:a16="http://schemas.microsoft.com/office/drawing/2014/main" val="2190534481"/>
                    </a:ext>
                  </a:extLst>
                </a:gridCol>
                <a:gridCol w="1981200">
                  <a:extLst>
                    <a:ext uri="{9D8B030D-6E8A-4147-A177-3AD203B41FA5}">
                      <a16:colId xmlns:a16="http://schemas.microsoft.com/office/drawing/2014/main" val="12834018"/>
                    </a:ext>
                  </a:extLst>
                </a:gridCol>
                <a:gridCol w="2502020">
                  <a:extLst>
                    <a:ext uri="{9D8B030D-6E8A-4147-A177-3AD203B41FA5}">
                      <a16:colId xmlns:a16="http://schemas.microsoft.com/office/drawing/2014/main" val="706970355"/>
                    </a:ext>
                  </a:extLst>
                </a:gridCol>
              </a:tblGrid>
              <a:tr h="510960">
                <a:tc>
                  <a:txBody>
                    <a:bodyPr/>
                    <a:lstStyle/>
                    <a:p>
                      <a:pPr algn="ctr"/>
                      <a:r>
                        <a:rPr lang="en-IN" sz="2400" dirty="0"/>
                        <a:t>Segments</a:t>
                      </a:r>
                    </a:p>
                  </a:txBody>
                  <a:tcPr/>
                </a:tc>
                <a:tc>
                  <a:txBody>
                    <a:bodyPr/>
                    <a:lstStyle/>
                    <a:p>
                      <a:pPr algn="ctr"/>
                      <a:r>
                        <a:rPr lang="en-IN" sz="2400" dirty="0"/>
                        <a:t>Profit in INR</a:t>
                      </a:r>
                    </a:p>
                  </a:txBody>
                  <a:tcPr/>
                </a:tc>
                <a:tc>
                  <a:txBody>
                    <a:bodyPr/>
                    <a:lstStyle/>
                    <a:p>
                      <a:pPr algn="ctr"/>
                      <a:r>
                        <a:rPr lang="en-IN" sz="2400" dirty="0"/>
                        <a:t>Profit in %</a:t>
                      </a:r>
                    </a:p>
                  </a:txBody>
                  <a:tcPr/>
                </a:tc>
                <a:extLst>
                  <a:ext uri="{0D108BD9-81ED-4DB2-BD59-A6C34878D82A}">
                    <a16:rowId xmlns:a16="http://schemas.microsoft.com/office/drawing/2014/main" val="1913430305"/>
                  </a:ext>
                </a:extLst>
              </a:tr>
              <a:tr h="518057">
                <a:tc>
                  <a:txBody>
                    <a:bodyPr/>
                    <a:lstStyle/>
                    <a:p>
                      <a:r>
                        <a:rPr lang="en-IN" sz="2000" b="1" dirty="0"/>
                        <a:t>1. Small Business</a:t>
                      </a:r>
                    </a:p>
                  </a:txBody>
                  <a:tcPr/>
                </a:tc>
                <a:tc>
                  <a:txBody>
                    <a:bodyPr/>
                    <a:lstStyle/>
                    <a:p>
                      <a:pPr algn="ctr"/>
                      <a:r>
                        <a:rPr lang="en-IN" b="1" dirty="0"/>
                        <a:t>21.37 M</a:t>
                      </a:r>
                    </a:p>
                  </a:txBody>
                  <a:tcPr/>
                </a:tc>
                <a:tc>
                  <a:txBody>
                    <a:bodyPr/>
                    <a:lstStyle/>
                    <a:p>
                      <a:pPr algn="ctr"/>
                      <a:r>
                        <a:rPr lang="en-IN" b="1" dirty="0"/>
                        <a:t>70.65%</a:t>
                      </a:r>
                    </a:p>
                  </a:txBody>
                  <a:tcPr/>
                </a:tc>
                <a:extLst>
                  <a:ext uri="{0D108BD9-81ED-4DB2-BD59-A6C34878D82A}">
                    <a16:rowId xmlns:a16="http://schemas.microsoft.com/office/drawing/2014/main" val="1576313468"/>
                  </a:ext>
                </a:extLst>
              </a:tr>
              <a:tr h="250714">
                <a:tc>
                  <a:txBody>
                    <a:bodyPr/>
                    <a:lstStyle/>
                    <a:p>
                      <a:r>
                        <a:rPr lang="en-IN" sz="2000" b="1" i="0" dirty="0"/>
                        <a:t>2. </a:t>
                      </a:r>
                      <a:r>
                        <a:rPr lang="en-IN" sz="2000" b="1" kern="1200" dirty="0">
                          <a:solidFill>
                            <a:schemeClr val="dk1"/>
                          </a:solidFill>
                          <a:latin typeface="+mn-lt"/>
                          <a:ea typeface="+mn-ea"/>
                          <a:cs typeface="+mn-cs"/>
                        </a:rPr>
                        <a:t>Government</a:t>
                      </a:r>
                    </a:p>
                  </a:txBody>
                  <a:tcPr/>
                </a:tc>
                <a:tc>
                  <a:txBody>
                    <a:bodyPr/>
                    <a:lstStyle/>
                    <a:p>
                      <a:pPr algn="ctr"/>
                      <a:r>
                        <a:rPr lang="en-IN" b="1" dirty="0"/>
                        <a:t>6.12M</a:t>
                      </a:r>
                    </a:p>
                  </a:txBody>
                  <a:tcPr/>
                </a:tc>
                <a:tc>
                  <a:txBody>
                    <a:bodyPr/>
                    <a:lstStyle/>
                    <a:p>
                      <a:pPr algn="ctr"/>
                      <a:r>
                        <a:rPr lang="en-IN" b="1" dirty="0"/>
                        <a:t>20.24%</a:t>
                      </a:r>
                    </a:p>
                  </a:txBody>
                  <a:tcPr/>
                </a:tc>
                <a:extLst>
                  <a:ext uri="{0D108BD9-81ED-4DB2-BD59-A6C34878D82A}">
                    <a16:rowId xmlns:a16="http://schemas.microsoft.com/office/drawing/2014/main" val="841204360"/>
                  </a:ext>
                </a:extLst>
              </a:tr>
              <a:tr h="51805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dirty="0"/>
                        <a:t>3. </a:t>
                      </a:r>
                      <a:r>
                        <a:rPr lang="en-IN" sz="2000" b="1" kern="1200" dirty="0">
                          <a:solidFill>
                            <a:schemeClr val="dk1"/>
                          </a:solidFill>
                          <a:latin typeface="+mn-lt"/>
                          <a:ea typeface="+mn-ea"/>
                          <a:cs typeface="+mn-cs"/>
                        </a:rPr>
                        <a:t>Enterprise</a:t>
                      </a:r>
                    </a:p>
                  </a:txBody>
                  <a:tcPr/>
                </a:tc>
                <a:tc>
                  <a:txBody>
                    <a:bodyPr/>
                    <a:lstStyle/>
                    <a:p>
                      <a:pPr algn="ctr"/>
                      <a:r>
                        <a:rPr lang="en-IN" b="1" dirty="0"/>
                        <a:t>2.75M</a:t>
                      </a:r>
                    </a:p>
                  </a:txBody>
                  <a:tcPr/>
                </a:tc>
                <a:tc>
                  <a:txBody>
                    <a:bodyPr/>
                    <a:lstStyle/>
                    <a:p>
                      <a:pPr algn="ctr"/>
                      <a:r>
                        <a:rPr lang="en-IN" b="1" dirty="0"/>
                        <a:t>9.11%</a:t>
                      </a:r>
                    </a:p>
                  </a:txBody>
                  <a:tcPr/>
                </a:tc>
                <a:extLst>
                  <a:ext uri="{0D108BD9-81ED-4DB2-BD59-A6C34878D82A}">
                    <a16:rowId xmlns:a16="http://schemas.microsoft.com/office/drawing/2014/main" val="3181037409"/>
                  </a:ext>
                </a:extLst>
              </a:tr>
            </a:tbl>
          </a:graphicData>
        </a:graphic>
      </p:graphicFrame>
    </p:spTree>
    <p:extLst>
      <p:ext uri="{BB962C8B-B14F-4D97-AF65-F5344CB8AC3E}">
        <p14:creationId xmlns:p14="http://schemas.microsoft.com/office/powerpoint/2010/main" val="2083221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DEC9">
                <a:alpha val="100000"/>
              </a:srgbClr>
            </a:gs>
            <a:gs pos="100000">
              <a:srgbClr val="FFFAF7">
                <a:alpha val="100000"/>
              </a:srgbClr>
            </a:gs>
          </a:gsLst>
          <a:lin ang="2700000"/>
        </a:gradFill>
        <a:effectLst/>
      </p:bgPr>
    </p:bg>
    <p:spTree>
      <p:nvGrpSpPr>
        <p:cNvPr id="1" name="">
          <a:extLst>
            <a:ext uri="{FF2B5EF4-FFF2-40B4-BE49-F238E27FC236}">
              <a16:creationId xmlns:a16="http://schemas.microsoft.com/office/drawing/2014/main" id="{D175F637-3DEB-B459-9F6A-BE5F15354DEB}"/>
            </a:ext>
          </a:extLst>
        </p:cNvPr>
        <p:cNvGrpSpPr/>
        <p:nvPr/>
      </p:nvGrpSpPr>
      <p:grpSpPr>
        <a:xfrm>
          <a:off x="0" y="0"/>
          <a:ext cx="0" cy="0"/>
          <a:chOff x="0" y="0"/>
          <a:chExt cx="0" cy="0"/>
        </a:xfrm>
      </p:grpSpPr>
      <p:pic>
        <p:nvPicPr>
          <p:cNvPr id="5" name="Picture 4" descr="A graph of sales&#10;&#10;AI-generated content may be incorrect.">
            <a:extLst>
              <a:ext uri="{FF2B5EF4-FFF2-40B4-BE49-F238E27FC236}">
                <a16:creationId xmlns:a16="http://schemas.microsoft.com/office/drawing/2014/main" id="{D4C3F47F-9542-E9C9-846B-0DB7F60186AA}"/>
              </a:ext>
            </a:extLst>
          </p:cNvPr>
          <p:cNvPicPr>
            <a:picLocks noChangeAspect="1"/>
          </p:cNvPicPr>
          <p:nvPr/>
        </p:nvPicPr>
        <p:blipFill>
          <a:blip r:embed="rId2"/>
          <a:stretch>
            <a:fillRect/>
          </a:stretch>
        </p:blipFill>
        <p:spPr>
          <a:xfrm>
            <a:off x="7772400" y="1943100"/>
            <a:ext cx="9829800" cy="5854784"/>
          </a:xfrm>
          <a:prstGeom prst="rect">
            <a:avLst/>
          </a:prstGeom>
        </p:spPr>
      </p:pic>
      <p:sp>
        <p:nvSpPr>
          <p:cNvPr id="12" name="Rectangle 5">
            <a:extLst>
              <a:ext uri="{FF2B5EF4-FFF2-40B4-BE49-F238E27FC236}">
                <a16:creationId xmlns:a16="http://schemas.microsoft.com/office/drawing/2014/main" id="{5F832045-38FD-4EEA-4633-B6D3A2950224}"/>
              </a:ext>
            </a:extLst>
          </p:cNvPr>
          <p:cNvSpPr>
            <a:spLocks noChangeArrowheads="1"/>
          </p:cNvSpPr>
          <p:nvPr/>
        </p:nvSpPr>
        <p:spPr bwMode="auto">
          <a:xfrm>
            <a:off x="533400" y="2552700"/>
            <a:ext cx="6781800"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sz="3200" b="1" dirty="0"/>
              <a:t>Analysis</a:t>
            </a:r>
            <a:r>
              <a:rPr lang="en-US" sz="2800" dirty="0"/>
              <a:t>:</a:t>
            </a:r>
          </a:p>
          <a:p>
            <a:pPr lvl="0" eaLnBrk="0" fontAlgn="base" hangingPunct="0">
              <a:spcBef>
                <a:spcPct val="0"/>
              </a:spcBef>
              <a:spcAft>
                <a:spcPct val="0"/>
              </a:spcAft>
            </a:pPr>
            <a:endParaRPr lang="en-US" sz="2800" dirty="0"/>
          </a:p>
          <a:p>
            <a:pPr lvl="0" eaLnBrk="0" fontAlgn="base" hangingPunct="0">
              <a:spcBef>
                <a:spcPct val="0"/>
              </a:spcBef>
              <a:spcAft>
                <a:spcPct val="0"/>
              </a:spcAft>
            </a:pPr>
            <a:r>
              <a:rPr lang="en-US" sz="2800" dirty="0"/>
              <a:t>Discounting is concentrated in the Government and Small Business segments. The business should optimize discounts and enforce pricing governance in these segments while leveraging growth opportunities in low-discount markets like Midmarket and Channel Partners.</a:t>
            </a:r>
            <a:endParaRPr lang="en-US" sz="2800" b="1" dirty="0"/>
          </a:p>
        </p:txBody>
      </p:sp>
    </p:spTree>
    <p:extLst>
      <p:ext uri="{BB962C8B-B14F-4D97-AF65-F5344CB8AC3E}">
        <p14:creationId xmlns:p14="http://schemas.microsoft.com/office/powerpoint/2010/main" val="3610560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EA1FA1-4B66-67AC-770A-FFDA3830CC99}"/>
            </a:ext>
          </a:extLst>
        </p:cNvPr>
        <p:cNvGrpSpPr/>
        <p:nvPr/>
      </p:nvGrpSpPr>
      <p:grpSpPr>
        <a:xfrm>
          <a:off x="0" y="0"/>
          <a:ext cx="0" cy="0"/>
          <a:chOff x="0" y="0"/>
          <a:chExt cx="0" cy="0"/>
        </a:xfrm>
      </p:grpSpPr>
      <p:pic>
        <p:nvPicPr>
          <p:cNvPr id="8" name="Picture 7" descr="A graph with a line going up">
            <a:extLst>
              <a:ext uri="{FF2B5EF4-FFF2-40B4-BE49-F238E27FC236}">
                <a16:creationId xmlns:a16="http://schemas.microsoft.com/office/drawing/2014/main" id="{2B2505AC-98C0-7E66-8E21-2E78654D5DD4}"/>
              </a:ext>
            </a:extLst>
          </p:cNvPr>
          <p:cNvPicPr>
            <a:picLocks noChangeAspect="1"/>
          </p:cNvPicPr>
          <p:nvPr/>
        </p:nvPicPr>
        <p:blipFill>
          <a:blip r:embed="rId2"/>
          <a:stretch>
            <a:fillRect/>
          </a:stretch>
        </p:blipFill>
        <p:spPr>
          <a:xfrm>
            <a:off x="7937205" y="2407057"/>
            <a:ext cx="10058400" cy="4754046"/>
          </a:xfrm>
          <a:prstGeom prst="rect">
            <a:avLst/>
          </a:prstGeom>
        </p:spPr>
      </p:pic>
      <p:sp>
        <p:nvSpPr>
          <p:cNvPr id="5" name="Rectangle 4">
            <a:extLst>
              <a:ext uri="{FF2B5EF4-FFF2-40B4-BE49-F238E27FC236}">
                <a16:creationId xmlns:a16="http://schemas.microsoft.com/office/drawing/2014/main" id="{AAF21F16-F8A8-2134-65EB-12F39EC2F4BA}"/>
              </a:ext>
            </a:extLst>
          </p:cNvPr>
          <p:cNvSpPr>
            <a:spLocks noChangeArrowheads="1"/>
          </p:cNvSpPr>
          <p:nvPr/>
        </p:nvSpPr>
        <p:spPr bwMode="auto">
          <a:xfrm>
            <a:off x="304800" y="2552700"/>
            <a:ext cx="7822019" cy="44627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3200" b="1" dirty="0"/>
              <a:t>Analysis</a:t>
            </a:r>
            <a:r>
              <a:rPr lang="en-US" altLang="en-US" sz="2800" dirty="0"/>
              <a:t>:</a:t>
            </a:r>
          </a:p>
          <a:p>
            <a:pPr marL="0" marR="0" lvl="0" indent="0" algn="l" defTabSz="914400" rtl="0" eaLnBrk="0" fontAlgn="base" latinLnBrk="0" hangingPunct="0">
              <a:lnSpc>
                <a:spcPct val="100000"/>
              </a:lnSpc>
              <a:spcBef>
                <a:spcPct val="0"/>
              </a:spcBef>
              <a:spcAft>
                <a:spcPct val="0"/>
              </a:spcAft>
              <a:buClrTx/>
              <a:buSzTx/>
              <a:tabLst/>
            </a:pPr>
            <a:endParaRPr lang="en-US" altLang="en-US" sz="2800" dirty="0"/>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800" dirty="0"/>
              <a:t>Q4 (October 2013 and 2014) is the strongest performing quarter.</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800" dirty="0"/>
              <a:t>Q1 and Q3 show comparatively weaker performance.</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800" dirty="0"/>
              <a:t>Sales growth is inconsistent, moving up and down across quarters.</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800" dirty="0"/>
              <a:t>This indicates dependency on seasonal trends or large one-time orders</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41972261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2359</TotalTime>
  <Words>1297</Words>
  <Application>Microsoft Office PowerPoint</Application>
  <PresentationFormat>Custom</PresentationFormat>
  <Paragraphs>194</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Calibri</vt:lpstr>
      <vt:lpstr>DM Sans</vt:lpstr>
      <vt:lpstr>Arial</vt:lpstr>
      <vt:lpstr>Wingdings</vt:lpstr>
      <vt:lpstr>Heading Now 61-68 Bold</vt:lpstr>
      <vt:lpstr>Arial Rounded MT Bold</vt:lpstr>
      <vt:lpstr>Heading Now 61-68</vt:lpstr>
      <vt:lpstr>Arial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and Brown Modern Sales Report Presentation</dc:title>
  <dc:creator>ad</dc:creator>
  <cp:lastModifiedBy>Purnima kalbhor</cp:lastModifiedBy>
  <cp:revision>15</cp:revision>
  <dcterms:created xsi:type="dcterms:W3CDTF">2006-08-16T00:00:00Z</dcterms:created>
  <dcterms:modified xsi:type="dcterms:W3CDTF">2025-12-15T15:42:42Z</dcterms:modified>
  <dc:identifier>DAG7TKMHewk</dc:identifier>
</cp:coreProperties>
</file>

<file path=docProps/thumbnail.jpeg>
</file>